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440" r:id="rId2"/>
    <p:sldId id="430" r:id="rId3"/>
    <p:sldId id="280" r:id="rId4"/>
    <p:sldId id="281" r:id="rId5"/>
    <p:sldId id="414" r:id="rId6"/>
    <p:sldId id="284" r:id="rId7"/>
    <p:sldId id="391" r:id="rId8"/>
    <p:sldId id="326" r:id="rId9"/>
    <p:sldId id="348" r:id="rId10"/>
    <p:sldId id="372" r:id="rId11"/>
    <p:sldId id="277" r:id="rId12"/>
    <p:sldId id="438" r:id="rId13"/>
    <p:sldId id="433" r:id="rId14"/>
    <p:sldId id="434" r:id="rId15"/>
    <p:sldId id="332" r:id="rId16"/>
    <p:sldId id="439" r:id="rId17"/>
    <p:sldId id="383" r:id="rId18"/>
    <p:sldId id="293" r:id="rId19"/>
    <p:sldId id="397" r:id="rId20"/>
    <p:sldId id="382" r:id="rId21"/>
    <p:sldId id="435" r:id="rId22"/>
    <p:sldId id="436" r:id="rId23"/>
    <p:sldId id="437" r:id="rId24"/>
    <p:sldId id="330" r:id="rId25"/>
    <p:sldId id="401" r:id="rId26"/>
    <p:sldId id="324" r:id="rId27"/>
    <p:sldId id="384" r:id="rId28"/>
    <p:sldId id="393" r:id="rId29"/>
    <p:sldId id="333" r:id="rId30"/>
    <p:sldId id="298" r:id="rId31"/>
    <p:sldId id="321" r:id="rId32"/>
    <p:sldId id="415" r:id="rId33"/>
    <p:sldId id="392" r:id="rId34"/>
    <p:sldId id="300" r:id="rId35"/>
    <p:sldId id="396" r:id="rId36"/>
    <p:sldId id="381" r:id="rId37"/>
    <p:sldId id="301" r:id="rId38"/>
    <p:sldId id="380" r:id="rId39"/>
    <p:sldId id="413" r:id="rId40"/>
    <p:sldId id="431" r:id="rId41"/>
    <p:sldId id="379" r:id="rId42"/>
    <p:sldId id="432" r:id="rId43"/>
    <p:sldId id="441"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2126"/>
    <a:srgbClr val="FF3F3A"/>
    <a:srgbClr val="E41E2A"/>
    <a:srgbClr val="7F513D"/>
    <a:srgbClr val="834039"/>
    <a:srgbClr val="86413A"/>
    <a:srgbClr val="9A3126"/>
    <a:srgbClr val="FF2228"/>
    <a:srgbClr val="BF2A1C"/>
    <a:srgbClr val="CF1C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616" autoAdjust="0"/>
  </p:normalViewPr>
  <p:slideViewPr>
    <p:cSldViewPr snapToGrid="0" snapToObjects="1">
      <p:cViewPr>
        <p:scale>
          <a:sx n="60" d="100"/>
          <a:sy n="60" d="100"/>
        </p:scale>
        <p:origin x="-1386" y="-156"/>
      </p:cViewPr>
      <p:guideLst>
        <p:guide orient="horz" pos="2160"/>
        <p:guide pos="2880"/>
      </p:guideLst>
    </p:cSldViewPr>
  </p:slideViewPr>
  <p:notesTextViewPr>
    <p:cViewPr>
      <p:scale>
        <a:sx n="100" d="100"/>
        <a:sy n="100" d="100"/>
      </p:scale>
      <p:origin x="0" y="0"/>
    </p:cViewPr>
  </p:notesTextViewPr>
  <p:notesViewPr>
    <p:cSldViewPr snapToGrid="0" snapToObjects="1">
      <p:cViewPr>
        <p:scale>
          <a:sx n="172" d="100"/>
          <a:sy n="172" d="100"/>
        </p:scale>
        <p:origin x="1230" y="345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5E3E15-937E-4195-9B8A-C7C73612734B}" type="datetimeFigureOut">
              <a:rPr lang="en-US" smtClean="0"/>
              <a:t>9/6/2013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17C3F8-7FE1-44B2-992F-AA46AD7223CE}" type="slidenum">
              <a:rPr lang="en-US" smtClean="0"/>
              <a:t>‹#›</a:t>
            </a:fld>
            <a:endParaRPr lang="en-US"/>
          </a:p>
        </p:txBody>
      </p:sp>
    </p:spTree>
    <p:extLst>
      <p:ext uri="{BB962C8B-B14F-4D97-AF65-F5344CB8AC3E}">
        <p14:creationId xmlns:p14="http://schemas.microsoft.com/office/powerpoint/2010/main" val="505983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cbsnews.com/8301-204_162-57568784/can-you-spot-the-gorilla-in-this-ct-scan-most-radiologists-couldnt/"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www.psychologicalscience.org/index.php/news/were-only-human/the-really-scary-invisible-gorilla.html" TargetMode="External"/><Relationship Id="rId4" Type="http://schemas.openxmlformats.org/officeDocument/2006/relationships/hyperlink" Target="http://www.psychologicalscience.org/index.php/publications/journals/psychological_science"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ceres.org/resources/reports/clearing-the-waters-a-review-of-corporate-water-risk-disclosure-in-sec-filings/view"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C45F725C-3C8D-4AB2-ACEF-D3B07B31F585}" type="slidenum">
              <a:rPr lang="en-US" smtClean="0"/>
              <a:pPr>
                <a:defRPr/>
              </a:pPr>
              <a:t>2</a:t>
            </a:fld>
            <a:endParaRPr lang="en-US"/>
          </a:p>
        </p:txBody>
      </p:sp>
    </p:spTree>
    <p:extLst>
      <p:ext uri="{BB962C8B-B14F-4D97-AF65-F5344CB8AC3E}">
        <p14:creationId xmlns:p14="http://schemas.microsoft.com/office/powerpoint/2010/main" val="2926237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j-lt"/>
              </a:rPr>
              <a:t>So, our</a:t>
            </a:r>
            <a:r>
              <a:rPr lang="en-US" sz="1200" baseline="0" dirty="0" smtClean="0">
                <a:solidFill>
                  <a:schemeClr val="tx1"/>
                </a:solidFill>
                <a:latin typeface="+mj-lt"/>
              </a:rPr>
              <a:t> customers are expecting us to act. We </a:t>
            </a:r>
            <a:r>
              <a:rPr lang="en-US" sz="1200" dirty="0" smtClean="0">
                <a:solidFill>
                  <a:schemeClr val="tx1"/>
                </a:solidFill>
                <a:latin typeface="+mj-lt"/>
              </a:rPr>
              <a:t>can see what they’re reporting</a:t>
            </a:r>
            <a:r>
              <a:rPr lang="en-US" sz="1200" baseline="0" dirty="0" smtClean="0">
                <a:solidFill>
                  <a:schemeClr val="tx1"/>
                </a:solidFill>
                <a:latin typeface="+mj-lt"/>
              </a:rPr>
              <a:t> as targets and how much of their goals. And we hear from them directly that they’ll be pushing us so they can achieve their own market promises.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solidFill>
                <a:schemeClr val="tx1"/>
              </a:solidFill>
              <a:latin typeface="+mj-lt"/>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solidFill>
                  <a:schemeClr val="tx1"/>
                </a:solidFill>
                <a:latin typeface="+mj-lt"/>
              </a:rPr>
              <a:t>Our shareholders and the financial markets are another important factor for WHY we need to act.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solidFill>
                  <a:schemeClr val="tx1"/>
                </a:solidFill>
                <a:latin typeface="+mj-lt"/>
              </a:rPr>
              <a:t>Our shareholders are increasingly expecting environmental performance. We’re being rated on it – and benchmarked against our peers. </a:t>
            </a:r>
            <a:r>
              <a:rPr lang="en-US" sz="1200" dirty="0" smtClean="0">
                <a:solidFill>
                  <a:schemeClr val="tx1"/>
                </a:solidFill>
                <a:latin typeface="+mj-lt"/>
              </a:rPr>
              <a:t>Integrating</a:t>
            </a:r>
            <a:r>
              <a:rPr lang="en-US" sz="1200" baseline="0" dirty="0" smtClean="0">
                <a:solidFill>
                  <a:schemeClr val="tx1"/>
                </a:solidFill>
                <a:latin typeface="+mj-lt"/>
              </a:rPr>
              <a:t> climate risk and opportunity as part of business strategy is essential.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solidFill>
                  <a:schemeClr val="tx1"/>
                </a:solidFill>
                <a:latin typeface="+mj-lt"/>
              </a:rPr>
              <a:t>In fact, all of the </a:t>
            </a:r>
            <a:r>
              <a:rPr lang="en-US" sz="1200" b="1" baseline="0" dirty="0" smtClean="0">
                <a:solidFill>
                  <a:schemeClr val="tx1"/>
                </a:solidFill>
                <a:latin typeface="+mj-lt"/>
              </a:rPr>
              <a:t>best performing consumer products </a:t>
            </a:r>
            <a:r>
              <a:rPr lang="en-US" sz="1200" baseline="0" dirty="0" smtClean="0">
                <a:solidFill>
                  <a:schemeClr val="tx1"/>
                </a:solidFill>
                <a:latin typeface="+mj-lt"/>
              </a:rPr>
              <a:t>companies are setting and engaging on ambitious commitments.  At present: </a:t>
            </a:r>
            <a:r>
              <a:rPr lang="en-US" sz="1200" b="0" dirty="0" smtClean="0">
                <a:solidFill>
                  <a:schemeClr val="tx1"/>
                </a:solidFill>
                <a:latin typeface="+mj-lt"/>
                <a:cs typeface="Arial Narrow"/>
              </a:rPr>
              <a:t>405 of GLOBAL 500 REPORTING ON CARBON</a:t>
            </a:r>
            <a:endParaRPr lang="en-US" sz="1200" dirty="0" smtClean="0">
              <a:solidFill>
                <a:schemeClr val="tx1"/>
              </a:solidFill>
              <a:latin typeface="+mj-lt"/>
              <a:cs typeface="Arial Narrow"/>
            </a:endParaRPr>
          </a:p>
          <a:p>
            <a:pPr>
              <a:lnSpc>
                <a:spcPct val="80000"/>
              </a:lnSpc>
            </a:pPr>
            <a:r>
              <a:rPr lang="en-US" sz="1200" dirty="0" smtClean="0">
                <a:solidFill>
                  <a:schemeClr val="tx1"/>
                </a:solidFill>
                <a:latin typeface="+mj-lt"/>
                <a:sym typeface="Wingdings" pitchFamily="2" charset="2"/>
              </a:rPr>
              <a:t> </a:t>
            </a:r>
          </a:p>
          <a:p>
            <a:pPr marL="628650" lvl="1" indent="-171450">
              <a:lnSpc>
                <a:spcPct val="80000"/>
              </a:lnSpc>
              <a:buFont typeface="Arial" pitchFamily="34" charset="0"/>
              <a:buChar char="•"/>
            </a:pPr>
            <a:r>
              <a:rPr lang="en-US" sz="1200" dirty="0" smtClean="0">
                <a:solidFill>
                  <a:schemeClr val="tx1"/>
                </a:solidFill>
                <a:latin typeface="+mj-lt"/>
                <a:cs typeface="Arial Narrow"/>
              </a:rPr>
              <a:t>-81% REPORT PHYSICAL RISK FROM CLIMATE CHANGE</a:t>
            </a:r>
          </a:p>
          <a:p>
            <a:pPr marL="628650" lvl="1" indent="-171450">
              <a:lnSpc>
                <a:spcPct val="80000"/>
              </a:lnSpc>
              <a:buFont typeface="Arial" pitchFamily="34" charset="0"/>
              <a:buChar char="•"/>
            </a:pPr>
            <a:r>
              <a:rPr lang="en-US" sz="1200" dirty="0" smtClean="0">
                <a:solidFill>
                  <a:schemeClr val="tx1"/>
                </a:solidFill>
                <a:latin typeface="+mj-lt"/>
                <a:cs typeface="Arial Narrow"/>
              </a:rPr>
              <a:t>-78% INTEGRATE CARBON INTO BUSINESS STRATEGY</a:t>
            </a:r>
          </a:p>
          <a:p>
            <a:pPr marL="628650" marR="0" lvl="1" indent="-171450" algn="l" defTabSz="914400" rtl="0" eaLnBrk="1" fontAlgn="auto" latinLnBrk="0" hangingPunct="1">
              <a:lnSpc>
                <a:spcPct val="80000"/>
              </a:lnSpc>
              <a:spcBef>
                <a:spcPts val="0"/>
              </a:spcBef>
              <a:spcAft>
                <a:spcPts val="0"/>
              </a:spcAft>
              <a:buClrTx/>
              <a:buSzTx/>
              <a:buFont typeface="Arial" pitchFamily="34" charset="0"/>
              <a:buChar char="•"/>
              <a:tabLst/>
              <a:defRPr/>
            </a:pPr>
            <a:r>
              <a:rPr lang="en-US" sz="1200" dirty="0" smtClean="0">
                <a:solidFill>
                  <a:schemeClr val="tx1"/>
                </a:solidFill>
                <a:latin typeface="+mj-lt"/>
                <a:cs typeface="Arial" pitchFamily="34" charset="0"/>
              </a:rPr>
              <a:t>-48% Plan revenue</a:t>
            </a:r>
            <a:r>
              <a:rPr lang="en-US" sz="1200" baseline="0" dirty="0" smtClean="0">
                <a:solidFill>
                  <a:schemeClr val="tx1"/>
                </a:solidFill>
                <a:latin typeface="+mj-lt"/>
                <a:cs typeface="Arial" pitchFamily="34" charset="0"/>
              </a:rPr>
              <a:t> streams from </a:t>
            </a:r>
            <a:r>
              <a:rPr lang="en-US" sz="1200" dirty="0" smtClean="0">
                <a:solidFill>
                  <a:schemeClr val="tx1"/>
                </a:solidFill>
                <a:latin typeface="+mj-lt"/>
                <a:cs typeface="Arial" pitchFamily="34" charset="0"/>
              </a:rPr>
              <a:t>low-carbon products</a:t>
            </a:r>
            <a:r>
              <a:rPr lang="en-US" sz="1200" baseline="0" dirty="0" smtClean="0">
                <a:solidFill>
                  <a:schemeClr val="tx1"/>
                </a:solidFill>
                <a:latin typeface="+mj-lt"/>
                <a:cs typeface="Arial" pitchFamily="34" charset="0"/>
              </a:rPr>
              <a:t> (which means you need to </a:t>
            </a:r>
            <a:r>
              <a:rPr kumimoji="0" lang="en-US" sz="1200" b="0" i="0" u="none" strike="noStrike" kern="1200" cap="none" spc="0" normalizeH="0" baseline="0" noProof="0" dirty="0" smtClean="0">
                <a:ln>
                  <a:noFill/>
                </a:ln>
                <a:solidFill>
                  <a:schemeClr val="tx1"/>
                </a:solidFill>
                <a:effectLst/>
                <a:uLnTx/>
                <a:uFillTx/>
                <a:latin typeface="+mj-lt"/>
                <a:cs typeface="+mn-cs"/>
              </a:rPr>
              <a:t>a</a:t>
            </a:r>
            <a:r>
              <a:rPr kumimoji="0" lang="en-US" sz="1200" b="0" i="0" u="none" strike="noStrike" kern="1200" cap="none" spc="0" normalizeH="0" baseline="0" noProof="0" dirty="0" smtClean="0">
                <a:ln>
                  <a:noFill/>
                </a:ln>
                <a:solidFill>
                  <a:schemeClr val="tx1"/>
                </a:solidFill>
                <a:effectLst/>
                <a:uLnTx/>
                <a:uFillTx/>
                <a:latin typeface="+mj-lt"/>
              </a:rPr>
              <a:t>nticipate threats of competitors low-carbon products and services)</a:t>
            </a:r>
          </a:p>
          <a:p>
            <a:pPr marL="628650" lvl="1" indent="-171450">
              <a:lnSpc>
                <a:spcPct val="80000"/>
              </a:lnSpc>
              <a:buFont typeface="Arial" pitchFamily="34" charset="0"/>
              <a:buChar char="•"/>
            </a:pPr>
            <a:r>
              <a:rPr lang="en-US" sz="1200" dirty="0" smtClean="0">
                <a:solidFill>
                  <a:schemeClr val="tx1"/>
                </a:solidFill>
                <a:latin typeface="+mj-lt"/>
                <a:cs typeface="Arial Narrow"/>
              </a:rPr>
              <a:t>Increasingly climate</a:t>
            </a:r>
            <a:r>
              <a:rPr lang="en-US" sz="1200" baseline="0" dirty="0" smtClean="0">
                <a:solidFill>
                  <a:schemeClr val="tx1"/>
                </a:solidFill>
                <a:latin typeface="+mj-lt"/>
                <a:cs typeface="Arial Narrow"/>
              </a:rPr>
              <a:t> is seen as a competitive strategy. And we do not want to be left behind.</a:t>
            </a:r>
            <a:endParaRPr lang="en-US" sz="1200" dirty="0" smtClean="0">
              <a:solidFill>
                <a:schemeClr val="tx1"/>
              </a:solidFill>
              <a:latin typeface="+mj-lt"/>
              <a:cs typeface="Arial Narrow"/>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baseline="0" dirty="0" smtClean="0">
              <a:solidFill>
                <a:schemeClr val="bg1"/>
              </a:solidFill>
              <a:latin typeface="Arial Narrow"/>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dirty="0"/>
          </a:p>
        </p:txBody>
      </p:sp>
      <p:sp>
        <p:nvSpPr>
          <p:cNvPr id="4" name="Slide Number Placeholder 3"/>
          <p:cNvSpPr>
            <a:spLocks noGrp="1"/>
          </p:cNvSpPr>
          <p:nvPr>
            <p:ph type="sldNum" sz="quarter" idx="10"/>
          </p:nvPr>
        </p:nvSpPr>
        <p:spPr/>
        <p:txBody>
          <a:bodyPr/>
          <a:lstStyle/>
          <a:p>
            <a:fld id="{D817C3F8-7FE1-44B2-992F-AA46AD7223CE}" type="slidenum">
              <a:rPr lang="en-US" smtClean="0"/>
              <a:t>12</a:t>
            </a:fld>
            <a:endParaRPr lang="en-US"/>
          </a:p>
        </p:txBody>
      </p:sp>
    </p:spTree>
    <p:extLst>
      <p:ext uri="{BB962C8B-B14F-4D97-AF65-F5344CB8AC3E}">
        <p14:creationId xmlns:p14="http://schemas.microsoft.com/office/powerpoint/2010/main" val="835107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dirty="0" smtClean="0"/>
              <a:t>This global consumer movement surfaces in the 2011 Cone CR Opportunity Study,</a:t>
            </a:r>
            <a:r>
              <a:rPr lang="en-US" baseline="0" dirty="0" smtClean="0"/>
              <a:t> </a:t>
            </a:r>
            <a:r>
              <a:rPr lang="en-US" dirty="0" smtClean="0"/>
              <a:t>a 10-country survey.  The survey was fielded in countries comprising approximately half the world’s population, including the United States, Canada, Brazil, the United Kingdom, Germany, France, Russia, China, India and Japan. The research is supplemented with insights from some of the world’s foremost thought leaders on corporate responsibility.</a:t>
            </a:r>
          </a:p>
          <a:p>
            <a:r>
              <a:rPr lang="en-US" dirty="0" smtClean="0"/>
              <a:t> </a:t>
            </a:r>
          </a:p>
          <a:p>
            <a:r>
              <a:rPr lang="en-US" dirty="0" smtClean="0"/>
              <a:t>Key global findings indicate: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sym typeface="Wingdings" pitchFamily="2" charset="2"/>
              </a:rPr>
              <a:t> </a:t>
            </a:r>
            <a:endParaRPr lang="en-US" dirty="0" smtClean="0"/>
          </a:p>
          <a:p>
            <a:r>
              <a:rPr lang="en-US" dirty="0" smtClean="0"/>
              <a:t>81% of consumers say companies have a responsibility to address key social and environmental issues beyond their local communities;</a:t>
            </a:r>
          </a:p>
          <a:p>
            <a:r>
              <a:rPr lang="en-US" dirty="0" smtClean="0"/>
              <a:t>93% of consumers say companies must go beyond legal compliance to operate responsibly; and,</a:t>
            </a:r>
          </a:p>
          <a:p>
            <a:r>
              <a:rPr lang="en-US" dirty="0" smtClean="0"/>
              <a:t>94% of consumers say companies must analyze and evolve their business practices to make their impact as positive as possible.</a:t>
            </a:r>
          </a:p>
          <a:p>
            <a:endParaRPr lang="en-US" sz="1200" b="0" i="0" u="none" strike="noStrike" kern="1200" baseline="0" dirty="0" smtClean="0">
              <a:solidFill>
                <a:schemeClr val="tx1"/>
              </a:solidFill>
              <a:latin typeface="+mj-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13</a:t>
            </a:fld>
            <a:endParaRPr lang="en-US"/>
          </a:p>
        </p:txBody>
      </p:sp>
    </p:spTree>
    <p:extLst>
      <p:ext uri="{BB962C8B-B14F-4D97-AF65-F5344CB8AC3E}">
        <p14:creationId xmlns:p14="http://schemas.microsoft.com/office/powerpoint/2010/main" val="835107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Arial Narrow"/>
              </a:rPr>
              <a:t>One of the</a:t>
            </a:r>
            <a:r>
              <a:rPr lang="en-US" sz="1200" kern="1200" baseline="0" dirty="0" smtClean="0">
                <a:solidFill>
                  <a:schemeClr val="tx1"/>
                </a:solidFill>
                <a:latin typeface="+mn-lt"/>
                <a:ea typeface="+mn-ea"/>
                <a:cs typeface="Arial Narrow"/>
              </a:rPr>
              <a:t> main reasons we don’t want to be left behind is the end consumer.  And it’s not just the US and Europe any longer. The G</a:t>
            </a:r>
            <a:r>
              <a:rPr lang="en-US" sz="1200" kern="1200" dirty="0" smtClean="0">
                <a:solidFill>
                  <a:schemeClr val="tx1"/>
                </a:solidFill>
                <a:latin typeface="+mn-lt"/>
                <a:ea typeface="+mn-ea"/>
                <a:cs typeface="Arial Narrow"/>
              </a:rPr>
              <a:t>REEN: BRANDS GLOBAL SURVEY by WPP (a</a:t>
            </a:r>
            <a:r>
              <a:rPr lang="en-US" sz="1200" kern="1200" baseline="0" dirty="0" smtClean="0">
                <a:solidFill>
                  <a:schemeClr val="tx1"/>
                </a:solidFill>
                <a:latin typeface="+mn-lt"/>
                <a:ea typeface="+mn-ea"/>
                <a:cs typeface="Arial Narrow"/>
              </a:rPr>
              <a:t> market research agency) which covers </a:t>
            </a:r>
            <a:r>
              <a:rPr lang="en-US" sz="1200" b="0" i="0" u="none" strike="noStrike" kern="1200" baseline="0" dirty="0" smtClean="0">
                <a:solidFill>
                  <a:schemeClr val="tx1"/>
                </a:solidFill>
                <a:latin typeface="+mn-lt"/>
                <a:ea typeface="+mn-ea"/>
                <a:cs typeface="+mn-cs"/>
              </a:rPr>
              <a:t>Australia, Brazil, China, France, Germany, India, the U.S., and U.K. from April 2 – May 3, 2011, reports: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171450" indent="-171450">
              <a:buFont typeface="Arial" pitchFamily="34" charset="0"/>
              <a:buChar char="•"/>
            </a:pPr>
            <a:r>
              <a:rPr lang="en-US" sz="1200" b="1" i="0" u="none" strike="noStrike" kern="1200" baseline="0" dirty="0" smtClean="0">
                <a:solidFill>
                  <a:schemeClr val="tx1"/>
                </a:solidFill>
                <a:latin typeface="+mn-lt"/>
                <a:ea typeface="+mn-ea"/>
                <a:cs typeface="+mn-cs"/>
              </a:rPr>
              <a:t>Consumers are increasingly concerned about environmental issues, </a:t>
            </a:r>
            <a:r>
              <a:rPr lang="en-US" sz="1200" b="1" i="0" u="sng" strike="noStrike" kern="1200" baseline="0" dirty="0" smtClean="0">
                <a:solidFill>
                  <a:schemeClr val="tx1"/>
                </a:solidFill>
                <a:latin typeface="+mn-lt"/>
                <a:ea typeface="+mn-ea"/>
                <a:cs typeface="+mn-cs"/>
              </a:rPr>
              <a:t>particularly energy </a:t>
            </a:r>
            <a:r>
              <a:rPr lang="en-US" sz="1200" b="0" i="0" u="none" strike="noStrike" kern="1200" baseline="0" dirty="0" smtClean="0">
                <a:solidFill>
                  <a:schemeClr val="tx1"/>
                </a:solidFill>
                <a:latin typeface="+mn-lt"/>
                <a:ea typeface="+mn-ea"/>
                <a:cs typeface="+mn-cs"/>
              </a:rPr>
              <a:t>use.  In most countries, concern about the state of the economy fell, while concern about the state of the environment grew. The number of consumers who cite energy use as an issue rose. </a:t>
            </a:r>
            <a:endParaRPr lang="en-US" sz="1200" b="1"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sym typeface="Wingdings" pitchFamily="2" charset="2"/>
              </a:rPr>
              <a:t> </a:t>
            </a:r>
          </a:p>
          <a:p>
            <a:pPr marL="171450" indent="-171450">
              <a:buFont typeface="Arial" pitchFamily="34" charset="0"/>
              <a:buChar char="•"/>
            </a:pPr>
            <a:r>
              <a:rPr lang="en-US" sz="1200" b="1" i="0" u="none" strike="noStrike" kern="1200" baseline="0" dirty="0" smtClean="0">
                <a:solidFill>
                  <a:schemeClr val="tx1"/>
                </a:solidFill>
                <a:latin typeface="+mn-lt"/>
                <a:ea typeface="+mn-ea"/>
                <a:cs typeface="+mn-cs"/>
              </a:rPr>
              <a:t>Consumers want to buy from green companies and plan to spend more on green products.  </a:t>
            </a:r>
            <a:r>
              <a:rPr lang="en-US" sz="1200" b="0" i="0" u="none" strike="noStrike" kern="1200" baseline="0" dirty="0" smtClean="0">
                <a:solidFill>
                  <a:schemeClr val="tx1"/>
                </a:solidFill>
                <a:latin typeface="+mn-lt"/>
                <a:ea typeface="+mn-ea"/>
                <a:cs typeface="+mn-cs"/>
              </a:rPr>
              <a:t>Consistent with previous years, the majority of consumers across all countries say it is important to buy from environmentally-friendly companies. In developing countries, the majority of consumers say they plan to ―spend more‖ on green products and services. </a:t>
            </a: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sym typeface="Wingdings" pitchFamily="2" charset="2"/>
              </a:rPr>
              <a:t> </a:t>
            </a:r>
          </a:p>
        </p:txBody>
      </p:sp>
      <p:sp>
        <p:nvSpPr>
          <p:cNvPr id="4" name="Slide Number Placeholder 3"/>
          <p:cNvSpPr>
            <a:spLocks noGrp="1"/>
          </p:cNvSpPr>
          <p:nvPr>
            <p:ph type="sldNum" sz="quarter" idx="10"/>
          </p:nvPr>
        </p:nvSpPr>
        <p:spPr/>
        <p:txBody>
          <a:bodyPr/>
          <a:lstStyle/>
          <a:p>
            <a:fld id="{D817C3F8-7FE1-44B2-992F-AA46AD7223CE}" type="slidenum">
              <a:rPr lang="en-US" smtClean="0"/>
              <a:t>14</a:t>
            </a:fld>
            <a:endParaRPr lang="en-US"/>
          </a:p>
        </p:txBody>
      </p:sp>
    </p:spTree>
    <p:extLst>
      <p:ext uri="{BB962C8B-B14F-4D97-AF65-F5344CB8AC3E}">
        <p14:creationId xmlns:p14="http://schemas.microsoft.com/office/powerpoint/2010/main" val="835107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j-lt"/>
                <a:sym typeface="Wingdings" pitchFamily="2" charset="2"/>
              </a:rPr>
              <a:t>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1" kern="1200" dirty="0" smtClean="0">
                <a:solidFill>
                  <a:schemeClr val="tx1"/>
                </a:solidFill>
                <a:latin typeface="+mj-lt"/>
                <a:ea typeface="+mn-ea"/>
                <a:cs typeface="+mn-cs"/>
              </a:rPr>
              <a:t>Packaging influences green purchasing.</a:t>
            </a:r>
            <a:r>
              <a:rPr lang="en-US" sz="1200" b="1" kern="1200" baseline="0" dirty="0" smtClean="0">
                <a:solidFill>
                  <a:schemeClr val="tx1"/>
                </a:solidFill>
                <a:latin typeface="+mj-lt"/>
                <a:ea typeface="+mn-ea"/>
                <a:cs typeface="+mn-cs"/>
              </a:rPr>
              <a:t> </a:t>
            </a:r>
            <a:r>
              <a:rPr lang="en-US" sz="1200" kern="1200" dirty="0" smtClean="0">
                <a:solidFill>
                  <a:schemeClr val="tx1"/>
                </a:solidFill>
                <a:latin typeface="+mj-lt"/>
                <a:ea typeface="+mn-ea"/>
                <a:cs typeface="+mn-cs"/>
              </a:rPr>
              <a:t>At least a quarter of consumers in all countries say that packaging has the greatest impact on their likelihood to purchase green products. Consumers rely heavily on certification marks to decide if a product is green. </a:t>
            </a:r>
            <a:endParaRPr lang="en-US" sz="1200" b="0" i="0" u="none" strike="noStrike" kern="1200" baseline="0" dirty="0" smtClean="0">
              <a:solidFill>
                <a:schemeClr val="tx1"/>
              </a:solidFill>
              <a:latin typeface="+mj-lt"/>
              <a:ea typeface="+mn-ea"/>
              <a:cs typeface="+mn-cs"/>
            </a:endParaRPr>
          </a:p>
          <a:p>
            <a:endParaRPr lang="en-US" sz="1200" b="0" i="0" u="none" strike="noStrike" kern="1200" baseline="0" dirty="0" smtClean="0">
              <a:solidFill>
                <a:schemeClr val="tx1"/>
              </a:solidFill>
              <a:latin typeface="+mj-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15</a:t>
            </a:fld>
            <a:endParaRPr lang="en-US"/>
          </a:p>
        </p:txBody>
      </p:sp>
    </p:spTree>
    <p:extLst>
      <p:ext uri="{BB962C8B-B14F-4D97-AF65-F5344CB8AC3E}">
        <p14:creationId xmlns:p14="http://schemas.microsoft.com/office/powerpoint/2010/main" val="835107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Recently: </a:t>
            </a:r>
            <a:r>
              <a:rPr lang="en-US" dirty="0" smtClean="0"/>
              <a:t>The Nielsen Global Survey on Corporate Social Responsibility surveyed more than 29,000 internet respondents in 58 countries. The percentage of consumers willing to pay more increased among both males and females and across all age groups, with respondents under age 30 most likely to say they would spend more for goods and services from companies that give back. Among consumers ages 40-44, 50% agree they would pay more, up from 38% two years ago.</a:t>
            </a: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sym typeface="Wingdings" pitchFamily="2" charset="2"/>
              </a:rPr>
              <a:t> </a:t>
            </a:r>
          </a:p>
        </p:txBody>
      </p:sp>
      <p:sp>
        <p:nvSpPr>
          <p:cNvPr id="4" name="Slide Number Placeholder 3"/>
          <p:cNvSpPr>
            <a:spLocks noGrp="1"/>
          </p:cNvSpPr>
          <p:nvPr>
            <p:ph type="sldNum" sz="quarter" idx="10"/>
          </p:nvPr>
        </p:nvSpPr>
        <p:spPr/>
        <p:txBody>
          <a:bodyPr/>
          <a:lstStyle/>
          <a:p>
            <a:fld id="{D817C3F8-7FE1-44B2-992F-AA46AD7223CE}" type="slidenum">
              <a:rPr lang="en-US" smtClean="0"/>
              <a:t>16</a:t>
            </a:fld>
            <a:endParaRPr lang="en-US"/>
          </a:p>
        </p:txBody>
      </p:sp>
    </p:spTree>
    <p:extLst>
      <p:ext uri="{BB962C8B-B14F-4D97-AF65-F5344CB8AC3E}">
        <p14:creationId xmlns:p14="http://schemas.microsoft.com/office/powerpoint/2010/main" val="835107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j-lt"/>
              </a:rPr>
              <a:t>We</a:t>
            </a:r>
            <a:r>
              <a:rPr lang="en-US" sz="1200" baseline="0" dirty="0" smtClean="0">
                <a:solidFill>
                  <a:schemeClr val="tx1"/>
                </a:solidFill>
                <a:latin typeface="+mj-lt"/>
              </a:rPr>
              <a:t> can see the importance of packaging in our own business, through the </a:t>
            </a:r>
            <a:r>
              <a:rPr lang="en-US" sz="1200" dirty="0" err="1" smtClean="0">
                <a:solidFill>
                  <a:schemeClr val="tx1"/>
                </a:solidFill>
                <a:latin typeface="+mj-lt"/>
              </a:rPr>
              <a:t>PlantBottle</a:t>
            </a:r>
            <a:r>
              <a:rPr lang="en-US" sz="1200" dirty="0" smtClean="0">
                <a:solidFill>
                  <a:schemeClr val="tx1"/>
                </a:solidFill>
                <a:latin typeface="+mj-lt"/>
              </a:rPr>
              <a:t>™ example. </a:t>
            </a:r>
            <a:r>
              <a:rPr lang="en-US" sz="1200" baseline="0" dirty="0" smtClean="0">
                <a:solidFill>
                  <a:schemeClr val="tx1"/>
                </a:solidFill>
                <a:latin typeface="+mj-lt"/>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chemeClr val="tx1"/>
              </a:solidFill>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j-lt"/>
                <a:sym typeface="Wingdings"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1"/>
                </a:solidFill>
                <a:latin typeface="+mj-lt"/>
              </a:rPr>
              <a:t>Coca-Cola projects the </a:t>
            </a:r>
            <a:r>
              <a:rPr lang="en-US" sz="1200" dirty="0" smtClean="0">
                <a:solidFill>
                  <a:schemeClr val="tx1"/>
                </a:solidFill>
                <a:latin typeface="+mj-lt"/>
              </a:rPr>
              <a:t>growth potential driven by </a:t>
            </a:r>
            <a:r>
              <a:rPr lang="en-US" sz="1200" dirty="0" err="1" smtClean="0">
                <a:solidFill>
                  <a:schemeClr val="tx1"/>
                </a:solidFill>
                <a:latin typeface="+mj-lt"/>
              </a:rPr>
              <a:t>PlantBottle</a:t>
            </a:r>
            <a:r>
              <a:rPr lang="en-US" sz="1200" dirty="0" smtClean="0">
                <a:solidFill>
                  <a:schemeClr val="tx1"/>
                </a:solidFill>
                <a:latin typeface="+mj-lt"/>
              </a:rPr>
              <a:t>™ -- for example, the Coke sparkling pilot in the US saw a 7 point increase in purchase intent. </a:t>
            </a:r>
            <a:r>
              <a:rPr lang="en-US" sz="1200" b="0" kern="1200" baseline="0" dirty="0" smtClean="0">
                <a:solidFill>
                  <a:schemeClr val="tx1"/>
                </a:solidFill>
                <a:latin typeface="+mj-lt"/>
                <a:ea typeface="+mn-ea"/>
                <a:cs typeface="+mn-cs"/>
              </a:rPr>
              <a:t>Peers and competitors are going to increasingly be looking to grow their environmental brands. And we’ll be doing the same.  To do that, we need to be able to deliver the climate management that really make those products green.</a:t>
            </a:r>
            <a:endParaRPr lang="en-US" sz="1200" b="0" kern="1200" dirty="0" smtClean="0">
              <a:solidFill>
                <a:schemeClr val="tx1"/>
              </a:solidFill>
              <a:latin typeface="+mj-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chemeClr val="tx1"/>
              </a:solidFill>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j-lt"/>
              </a:rPr>
              <a:t>At this point we are not accounting Revenue increase from the Carbon Reduction interventions, however in developing a larger business case, the</a:t>
            </a:r>
            <a:r>
              <a:rPr lang="en-US" sz="1200" baseline="0" dirty="0" smtClean="0">
                <a:solidFill>
                  <a:schemeClr val="tx1"/>
                </a:solidFill>
                <a:latin typeface="+mj-lt"/>
              </a:rPr>
              <a:t> growth of environmental products is important</a:t>
            </a:r>
            <a:r>
              <a:rPr lang="en-US" sz="1200" dirty="0" smtClean="0">
                <a:solidFill>
                  <a:schemeClr val="tx1"/>
                </a:solidFill>
                <a:latin typeface="+mj-lt"/>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chemeClr val="tx1"/>
              </a:solidFill>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j-lt"/>
              </a:rPr>
              <a:t>It’s clear that our</a:t>
            </a:r>
            <a:r>
              <a:rPr lang="en-US" sz="1200" baseline="0" dirty="0" smtClean="0">
                <a:solidFill>
                  <a:schemeClr val="tx1"/>
                </a:solidFill>
                <a:latin typeface="+mj-lt"/>
              </a:rPr>
              <a:t> customers, our shareholders, and our consumers are expecting us to act. (Not to mention our CEO.)</a:t>
            </a:r>
            <a:endParaRPr lang="en-US" sz="1200" dirty="0" smtClean="0">
              <a:solidFill>
                <a:schemeClr val="tx1"/>
              </a:solidFill>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dirty="0"/>
          </a:p>
        </p:txBody>
      </p:sp>
      <p:sp>
        <p:nvSpPr>
          <p:cNvPr id="4" name="Slide Number Placeholder 3"/>
          <p:cNvSpPr>
            <a:spLocks noGrp="1"/>
          </p:cNvSpPr>
          <p:nvPr>
            <p:ph type="sldNum" sz="quarter" idx="10"/>
          </p:nvPr>
        </p:nvSpPr>
        <p:spPr/>
        <p:txBody>
          <a:bodyPr/>
          <a:lstStyle/>
          <a:p>
            <a:fld id="{D817C3F8-7FE1-44B2-992F-AA46AD7223CE}" type="slidenum">
              <a:rPr lang="en-US" smtClean="0"/>
              <a:t>17</a:t>
            </a:fld>
            <a:endParaRPr lang="en-US"/>
          </a:p>
        </p:txBody>
      </p:sp>
    </p:spTree>
    <p:extLst>
      <p:ext uri="{BB962C8B-B14F-4D97-AF65-F5344CB8AC3E}">
        <p14:creationId xmlns:p14="http://schemas.microsoft.com/office/powerpoint/2010/main" val="835107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solidFill>
                  <a:schemeClr val="tx1"/>
                </a:solidFill>
                <a:latin typeface="+mj-lt"/>
              </a:rPr>
              <a:t>POP QUIZ/DISCUSSION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j-lt"/>
              </a:rPr>
              <a:t>What is the largest organic juice brand in your market?</a:t>
            </a:r>
            <a:endParaRPr lang="en-US" sz="1200" dirty="0" smtClean="0">
              <a:solidFill>
                <a:schemeClr val="tx1"/>
              </a:solidFill>
              <a:latin typeface="+mj-lt"/>
              <a:sym typeface="Wingdings"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j-lt"/>
                <a:sym typeface="Wingdings" pitchFamily="2" charset="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j-lt"/>
              </a:rPr>
              <a:t>Who owns them? You or your competitor?</a:t>
            </a:r>
          </a:p>
          <a:p>
            <a:endParaRPr lang="en-US" sz="1200" dirty="0">
              <a:latin typeface="+mj-lt"/>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18</a:t>
            </a:fld>
            <a:endParaRPr lang="en-US"/>
          </a:p>
        </p:txBody>
      </p:sp>
    </p:spTree>
    <p:extLst>
      <p:ext uri="{BB962C8B-B14F-4D97-AF65-F5344CB8AC3E}">
        <p14:creationId xmlns:p14="http://schemas.microsoft.com/office/powerpoint/2010/main" val="1033362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th</a:t>
            </a:r>
            <a:r>
              <a:rPr lang="en-US" baseline="0" dirty="0" smtClean="0"/>
              <a:t>e revenue side. Our customers want it, and shareholders and consumers expect it and are willing to put their money where their mouth is.  Now look at why we need to do this from a risk and cost perspective.</a:t>
            </a:r>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19</a:t>
            </a:fld>
            <a:endParaRPr lang="en-US"/>
          </a:p>
        </p:txBody>
      </p:sp>
    </p:spTree>
    <p:extLst>
      <p:ext uri="{BB962C8B-B14F-4D97-AF65-F5344CB8AC3E}">
        <p14:creationId xmlns:p14="http://schemas.microsoft.com/office/powerpoint/2010/main" val="1459473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latin typeface="+mj-lt"/>
              </a:rPr>
              <a:t>Remember the gorilla?</a:t>
            </a:r>
            <a:r>
              <a:rPr lang="en-US" baseline="0" dirty="0" smtClean="0">
                <a:solidFill>
                  <a:schemeClr val="tx1"/>
                </a:solidFill>
                <a:latin typeface="+mj-lt"/>
              </a:rPr>
              <a:t> Well, emissions are energy. Plain and simple. It’s wasted money. So, wherever there are emissions, there’s </a:t>
            </a:r>
            <a:r>
              <a:rPr lang="en-US" baseline="0" dirty="0" err="1" smtClean="0">
                <a:solidFill>
                  <a:schemeClr val="tx1"/>
                </a:solidFill>
                <a:latin typeface="+mj-lt"/>
              </a:rPr>
              <a:t>optimizationto</a:t>
            </a:r>
            <a:r>
              <a:rPr lang="en-US" baseline="0" dirty="0" smtClean="0">
                <a:solidFill>
                  <a:schemeClr val="tx1"/>
                </a:solidFill>
                <a:latin typeface="+mj-lt"/>
              </a:rPr>
              <a:t> be had.  And it’s your job to find out where that makes the most sense.</a:t>
            </a:r>
          </a:p>
          <a:p>
            <a:endParaRPr lang="en-US" baseline="0" dirty="0" smtClean="0">
              <a:solidFill>
                <a:schemeClr val="tx1"/>
              </a:solidFill>
              <a:latin typeface="+mj-lt"/>
            </a:endParaRPr>
          </a:p>
          <a:p>
            <a:r>
              <a:rPr lang="en-US" baseline="0" dirty="0" smtClean="0">
                <a:solidFill>
                  <a:schemeClr val="tx1"/>
                </a:solidFill>
                <a:latin typeface="+mj-lt"/>
              </a:rPr>
              <a:t>In engaging across the supply chain, we start to broader look at energy: </a:t>
            </a:r>
            <a:r>
              <a:rPr lang="en-US" sz="1200" baseline="0" dirty="0" err="1" smtClean="0">
                <a:solidFill>
                  <a:schemeClr val="tx1"/>
                </a:solidFill>
                <a:latin typeface="+mj-lt"/>
              </a:rPr>
              <a:t>ANYthing</a:t>
            </a:r>
            <a:r>
              <a:rPr lang="en-US" sz="1200" baseline="0" dirty="0" smtClean="0">
                <a:solidFill>
                  <a:schemeClr val="tx1"/>
                </a:solidFill>
                <a:latin typeface="+mj-lt"/>
              </a:rPr>
              <a:t> with emissions – from fertilizers to plastics to trucks to refrigeration emits. And emissions are money.</a:t>
            </a:r>
          </a:p>
          <a:p>
            <a:endParaRPr lang="en-US" sz="1200" baseline="0" dirty="0" smtClean="0">
              <a:solidFill>
                <a:schemeClr val="tx1"/>
              </a:solidFill>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energy efficiency</a:t>
            </a:r>
            <a:r>
              <a:rPr lang="en-US" sz="1200" kern="1200" baseline="0" dirty="0" smtClean="0">
                <a:solidFill>
                  <a:schemeClr val="tx1"/>
                </a:solidFill>
                <a:latin typeface="+mn-lt"/>
                <a:ea typeface="+mn-ea"/>
                <a:cs typeface="+mn-cs"/>
              </a:rPr>
              <a:t> opportunity accrued to customers for switching out cold drink equipment: 2.7Billion/year.  Manufacturing would yield our system $200million/year. Fertilizer optimization yields another $900 million/year. That’s an important “Why”.</a:t>
            </a:r>
            <a:endParaRPr lang="en-US" sz="1200" kern="1200" dirty="0" smtClean="0">
              <a:solidFill>
                <a:schemeClr val="tx1"/>
              </a:solidFill>
              <a:latin typeface="+mn-lt"/>
              <a:ea typeface="+mn-ea"/>
              <a:cs typeface="+mn-cs"/>
            </a:endParaRPr>
          </a:p>
          <a:p>
            <a:endParaRPr lang="en-US" sz="1200" baseline="0" dirty="0" smtClean="0">
              <a:solidFill>
                <a:schemeClr val="tx1"/>
              </a:solidFill>
              <a:latin typeface="+mj-lt"/>
            </a:endParaRPr>
          </a:p>
        </p:txBody>
      </p:sp>
      <p:sp>
        <p:nvSpPr>
          <p:cNvPr id="4" name="Slide Number Placeholder 3"/>
          <p:cNvSpPr>
            <a:spLocks noGrp="1"/>
          </p:cNvSpPr>
          <p:nvPr>
            <p:ph type="sldNum" sz="quarter" idx="10"/>
          </p:nvPr>
        </p:nvSpPr>
        <p:spPr/>
        <p:txBody>
          <a:bodyPr/>
          <a:lstStyle/>
          <a:p>
            <a:fld id="{EF59ACFD-E827-45BF-9E3E-E461B07B9615}" type="slidenum">
              <a:rPr lang="en-US" smtClean="0"/>
              <a:t>20</a:t>
            </a:fld>
            <a:endParaRPr lang="en-US"/>
          </a:p>
        </p:txBody>
      </p:sp>
    </p:spTree>
    <p:extLst>
      <p:ext uri="{BB962C8B-B14F-4D97-AF65-F5344CB8AC3E}">
        <p14:creationId xmlns:p14="http://schemas.microsoft.com/office/powerpoint/2010/main" val="921859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US" sz="1200" dirty="0" smtClean="0">
                <a:solidFill>
                  <a:schemeClr val="tx1"/>
                </a:solidFill>
                <a:latin typeface="+mj-lt"/>
                <a:cs typeface="Arial Narrow"/>
              </a:rPr>
              <a:t>The</a:t>
            </a:r>
            <a:r>
              <a:rPr lang="en-US" sz="1200" baseline="0" dirty="0" smtClean="0">
                <a:solidFill>
                  <a:schemeClr val="tx1"/>
                </a:solidFill>
                <a:latin typeface="+mj-lt"/>
                <a:cs typeface="Arial Narrow"/>
              </a:rPr>
              <a:t> cost of energy will increasingly be a concern for us. </a:t>
            </a:r>
            <a:r>
              <a:rPr lang="en-US" sz="1200" dirty="0" smtClean="0">
                <a:solidFill>
                  <a:schemeClr val="tx1"/>
                </a:solidFill>
                <a:latin typeface="+mj-lt"/>
                <a:cs typeface="Arial Narrow"/>
              </a:rPr>
              <a:t>The WORLD ENERGY OUTLOOK 2012 reports that </a:t>
            </a:r>
            <a:r>
              <a:rPr lang="en-US" sz="1200" b="0" dirty="0" smtClean="0">
                <a:solidFill>
                  <a:schemeClr val="tx1"/>
                </a:solidFill>
                <a:latin typeface="+mj-lt"/>
                <a:cs typeface="Arial Narrow"/>
              </a:rPr>
              <a:t>ENERGY DEMAND AND COSTS SURGE. That means more</a:t>
            </a:r>
            <a:r>
              <a:rPr lang="en-US" sz="1200" b="0" baseline="0" dirty="0" smtClean="0">
                <a:solidFill>
                  <a:schemeClr val="tx1"/>
                </a:solidFill>
                <a:latin typeface="+mj-lt"/>
                <a:cs typeface="Arial Narrow"/>
              </a:rPr>
              <a:t> expensive fuel. And WAIT: more expensive commodities (ingredients!). Working along our value chain to reduce energy use is a cost management strategy we can’t afford to ignore.</a:t>
            </a:r>
            <a:endParaRPr lang="en-US" sz="1200" b="0" dirty="0" smtClean="0">
              <a:solidFill>
                <a:schemeClr val="tx1"/>
              </a:solidFill>
              <a:latin typeface="+mj-lt"/>
              <a:cs typeface="Arial Narrow"/>
            </a:endParaRPr>
          </a:p>
          <a:p>
            <a:pPr>
              <a:lnSpc>
                <a:spcPct val="80000"/>
              </a:lnSpc>
            </a:pPr>
            <a:endParaRPr lang="en-US" sz="1200" b="1" dirty="0" smtClean="0">
              <a:solidFill>
                <a:schemeClr val="tx1"/>
              </a:solidFill>
              <a:latin typeface="+mj-lt"/>
              <a:cs typeface="Arial Narrow"/>
            </a:endParaRPr>
          </a:p>
          <a:p>
            <a:pPr marL="0" marR="0" indent="0" algn="l" defTabSz="914400" rtl="0" eaLnBrk="1" fontAlgn="auto" latinLnBrk="0" hangingPunct="1">
              <a:lnSpc>
                <a:spcPct val="80000"/>
              </a:lnSpc>
              <a:spcBef>
                <a:spcPts val="0"/>
              </a:spcBef>
              <a:spcAft>
                <a:spcPts val="0"/>
              </a:spcAft>
              <a:buClrTx/>
              <a:buSzTx/>
              <a:buFontTx/>
              <a:buNone/>
              <a:tabLst/>
              <a:defRPr/>
            </a:pPr>
            <a:r>
              <a:rPr lang="en-US" sz="1200" dirty="0" smtClean="0">
                <a:solidFill>
                  <a:schemeClr val="tx1"/>
                </a:solidFill>
                <a:latin typeface="+mj-lt"/>
                <a:sym typeface="Wingdings" pitchFamily="2" charset="2"/>
              </a:rPr>
              <a:t> </a:t>
            </a:r>
            <a:endParaRPr lang="en-US" sz="1200" b="1" dirty="0" smtClean="0">
              <a:solidFill>
                <a:schemeClr val="tx1"/>
              </a:solidFill>
              <a:latin typeface="+mj-lt"/>
              <a:cs typeface="Arial Narrow"/>
            </a:endParaRPr>
          </a:p>
          <a:p>
            <a:r>
              <a:rPr lang="en-US" sz="1200" dirty="0" smtClean="0">
                <a:solidFill>
                  <a:schemeClr val="tx1"/>
                </a:solidFill>
                <a:latin typeface="+mj-lt"/>
                <a:cs typeface="Arial" pitchFamily="34" charset="0"/>
              </a:rPr>
              <a:t>-Demand for energy will grow 1/3 before 2035</a:t>
            </a:r>
          </a:p>
          <a:p>
            <a:r>
              <a:rPr lang="en-US" sz="1200" dirty="0" smtClean="0">
                <a:solidFill>
                  <a:schemeClr val="tx1"/>
                </a:solidFill>
                <a:latin typeface="+mj-lt"/>
                <a:cs typeface="Arial" pitchFamily="34" charset="0"/>
              </a:rPr>
              <a:t>-Water needs for energy production will grow at 2x the rate of energy demand</a:t>
            </a:r>
          </a:p>
          <a:p>
            <a:r>
              <a:rPr lang="en-US" sz="1200" dirty="0" smtClean="0">
                <a:solidFill>
                  <a:schemeClr val="tx1"/>
                </a:solidFill>
                <a:latin typeface="+mj-lt"/>
                <a:cs typeface="Arial" pitchFamily="34" charset="0"/>
              </a:rPr>
              <a:t>-Costs increase</a:t>
            </a:r>
            <a:r>
              <a:rPr lang="en-US" sz="1200" baseline="0" dirty="0" smtClean="0">
                <a:solidFill>
                  <a:schemeClr val="tx1"/>
                </a:solidFill>
                <a:latin typeface="+mj-lt"/>
                <a:cs typeface="Arial" pitchFamily="34" charset="0"/>
              </a:rPr>
              <a:t> significantly</a:t>
            </a:r>
            <a:endParaRPr lang="en-US" sz="1200" dirty="0" smtClean="0">
              <a:solidFill>
                <a:schemeClr val="tx1"/>
              </a:solidFill>
              <a:latin typeface="+mj-lt"/>
              <a:cs typeface="Arial" pitchFamily="34" charset="0"/>
            </a:endParaRPr>
          </a:p>
          <a:p>
            <a:pPr>
              <a:lnSpc>
                <a:spcPct val="80000"/>
              </a:lnSpc>
            </a:pPr>
            <a:endParaRPr lang="en-US" sz="1200" b="1" dirty="0" smtClean="0">
              <a:solidFill>
                <a:schemeClr val="tx1"/>
              </a:solidFill>
              <a:latin typeface="+mj-lt"/>
              <a:cs typeface="Arial Narrow"/>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21</a:t>
            </a:fld>
            <a:endParaRPr lang="en-US"/>
          </a:p>
        </p:txBody>
      </p:sp>
    </p:spTree>
    <p:extLst>
      <p:ext uri="{BB962C8B-B14F-4D97-AF65-F5344CB8AC3E}">
        <p14:creationId xmlns:p14="http://schemas.microsoft.com/office/powerpoint/2010/main" val="835107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j-lt"/>
                <a:sym typeface="Wingdings"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j-lt"/>
              </a:rPr>
              <a:t>Imagine you are asked to watch a short video in which six people-three in white shirts and three in black shirts-pass basketballs around. While you watch, you must keep a silent count of the number of passes made by the people in white shirts. At some point, a gorilla strolls into the middle of the action, faces the camera and thumps its chest, and then leaves, spending nine seconds on screen. Would you see the gorilla?</a:t>
            </a:r>
            <a:br>
              <a:rPr lang="en-US" dirty="0" smtClean="0">
                <a:latin typeface="+mj-lt"/>
              </a:rPr>
            </a:br>
            <a:r>
              <a:rPr lang="en-US" dirty="0" smtClean="0">
                <a:latin typeface="+mj-lt"/>
              </a:rPr>
              <a:t/>
            </a:r>
            <a:br>
              <a:rPr lang="en-US" dirty="0" smtClean="0">
                <a:latin typeface="+mj-lt"/>
              </a:rPr>
            </a:br>
            <a:r>
              <a:rPr lang="en-US" dirty="0" smtClean="0">
                <a:latin typeface="+mj-lt"/>
              </a:rPr>
              <a:t>Almost everyone has the intuition that the answer is "yes, of course I would." How could something so obvious go completely unnoticed? But strikingly, many people fail to notice these unexpected objects, even though they are fully visible and distinctive. When this experiment was conducted at Harvard University several years ago, approximately</a:t>
            </a:r>
            <a:r>
              <a:rPr lang="en-US" baseline="0" dirty="0" smtClean="0">
                <a:latin typeface="+mj-lt"/>
              </a:rPr>
              <a:t> </a:t>
            </a:r>
            <a:r>
              <a:rPr lang="en-US" b="1" dirty="0" smtClean="0">
                <a:latin typeface="+mj-lt"/>
              </a:rPr>
              <a:t>half of the people who watched the video and counted the passes missed the gorilla.</a:t>
            </a:r>
            <a:r>
              <a:rPr lang="en-US" dirty="0" smtClean="0">
                <a:latin typeface="+mj-lt"/>
              </a:rPr>
              <a:t> It was as though the gorilla were invisible.</a:t>
            </a:r>
            <a:br>
              <a:rPr lang="en-US" dirty="0" smtClean="0">
                <a:latin typeface="+mj-lt"/>
              </a:rPr>
            </a:b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mj-lt"/>
              </a:rPr>
              <a:t>When you ask someone to perform a challenging task, without realizing it, their attention narrows and blocks out other things. So, often, they literally can’t see even a huge, hairy gorilla that appears directly in front of them.</a:t>
            </a:r>
            <a:r>
              <a:rPr lang="en-US" b="1" baseline="0" dirty="0" smtClean="0">
                <a:effectLst/>
                <a:latin typeface="+mj-lt"/>
              </a:rPr>
              <a:t> </a:t>
            </a:r>
            <a:r>
              <a:rPr lang="en-US" dirty="0" smtClean="0">
                <a:latin typeface="+mj-lt"/>
              </a:rPr>
              <a:t>This experiment reveals two things: that we are missing a lot of what goes on around us, and that we have no idea that we are missing so much.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mj-lt"/>
              </a:rPr>
              <a:t>It is the same with our jobs:</a:t>
            </a:r>
            <a:r>
              <a:rPr lang="en-US" baseline="0" dirty="0" smtClean="0">
                <a:latin typeface="+mj-lt"/>
              </a:rPr>
              <a:t> we are so focused on getting things done that we forget to stop and look at the big picture. In this module, we stop to look at the big picture.</a:t>
            </a:r>
            <a:endParaRPr lang="en-US"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latin typeface="+mj-lt"/>
            </a:endParaRPr>
          </a:p>
        </p:txBody>
      </p:sp>
      <p:sp>
        <p:nvSpPr>
          <p:cNvPr id="4" name="Slide Number Placeholder 3"/>
          <p:cNvSpPr>
            <a:spLocks noGrp="1"/>
          </p:cNvSpPr>
          <p:nvPr>
            <p:ph type="sldNum" sz="quarter" idx="10"/>
          </p:nvPr>
        </p:nvSpPr>
        <p:spPr/>
        <p:txBody>
          <a:bodyPr/>
          <a:lstStyle/>
          <a:p>
            <a:fld id="{EF59ACFD-E827-45BF-9E3E-E461B07B9615}" type="slidenum">
              <a:rPr lang="en-US" smtClean="0"/>
              <a:t>4</a:t>
            </a:fld>
            <a:endParaRPr lang="en-US"/>
          </a:p>
        </p:txBody>
      </p:sp>
    </p:spTree>
    <p:extLst>
      <p:ext uri="{BB962C8B-B14F-4D97-AF65-F5344CB8AC3E}">
        <p14:creationId xmlns:p14="http://schemas.microsoft.com/office/powerpoint/2010/main" val="921859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endParaRPr lang="en-US" sz="1200" b="1" dirty="0" smtClean="0">
              <a:solidFill>
                <a:schemeClr val="tx1"/>
              </a:solidFill>
              <a:latin typeface="+mj-lt"/>
              <a:cs typeface="Arial Narrow"/>
            </a:endParaRPr>
          </a:p>
          <a:p>
            <a:pPr marL="0" marR="0" indent="0" algn="l" defTabSz="914400" rtl="0" eaLnBrk="1" fontAlgn="auto" latinLnBrk="0" hangingPunct="1">
              <a:lnSpc>
                <a:spcPct val="80000"/>
              </a:lnSpc>
              <a:spcBef>
                <a:spcPts val="0"/>
              </a:spcBef>
              <a:spcAft>
                <a:spcPts val="0"/>
              </a:spcAft>
              <a:buClrTx/>
              <a:buSzTx/>
              <a:buFontTx/>
              <a:buNone/>
              <a:tabLst/>
              <a:defRPr/>
            </a:pPr>
            <a:r>
              <a:rPr lang="en-US" sz="1200" dirty="0" smtClean="0">
                <a:solidFill>
                  <a:schemeClr val="tx1"/>
                </a:solidFill>
                <a:latin typeface="+mj-lt"/>
                <a:sym typeface="Wingdings" pitchFamily="2" charset="2"/>
              </a:rPr>
              <a:t> </a:t>
            </a:r>
            <a:endParaRPr lang="en-US" sz="1200" b="1" dirty="0" smtClean="0">
              <a:solidFill>
                <a:schemeClr val="tx1"/>
              </a:solidFill>
              <a:latin typeface="+mj-lt"/>
              <a:cs typeface="Arial Narrow"/>
            </a:endParaRPr>
          </a:p>
          <a:p>
            <a:r>
              <a:rPr lang="en-US" sz="1200" dirty="0" smtClean="0">
                <a:solidFill>
                  <a:schemeClr val="tx1"/>
                </a:solidFill>
                <a:latin typeface="+mj-lt"/>
                <a:cs typeface="Arial" pitchFamily="34" charset="0"/>
              </a:rPr>
              <a:t>-Demand for energy will grow 1/3 before 2035</a:t>
            </a:r>
          </a:p>
          <a:p>
            <a:r>
              <a:rPr lang="en-US" sz="1200" dirty="0" smtClean="0">
                <a:solidFill>
                  <a:schemeClr val="tx1"/>
                </a:solidFill>
                <a:latin typeface="+mj-lt"/>
                <a:cs typeface="Arial" pitchFamily="34" charset="0"/>
              </a:rPr>
              <a:t>-Water needs for energy production will grow at 2x the rate of energy demand</a:t>
            </a:r>
          </a:p>
          <a:p>
            <a:r>
              <a:rPr lang="en-US" sz="1200" dirty="0" smtClean="0">
                <a:solidFill>
                  <a:schemeClr val="tx1"/>
                </a:solidFill>
                <a:latin typeface="+mj-lt"/>
                <a:cs typeface="Arial" pitchFamily="34" charset="0"/>
              </a:rPr>
              <a:t>-Costs increase</a:t>
            </a:r>
            <a:r>
              <a:rPr lang="en-US" sz="1200" baseline="0" dirty="0" smtClean="0">
                <a:solidFill>
                  <a:schemeClr val="tx1"/>
                </a:solidFill>
                <a:latin typeface="+mj-lt"/>
                <a:cs typeface="Arial" pitchFamily="34" charset="0"/>
              </a:rPr>
              <a:t> significantly</a:t>
            </a:r>
            <a:endParaRPr lang="en-US" sz="1200" dirty="0" smtClean="0">
              <a:solidFill>
                <a:schemeClr val="tx1"/>
              </a:solidFill>
              <a:latin typeface="+mj-lt"/>
              <a:cs typeface="Arial" pitchFamily="34" charset="0"/>
            </a:endParaRPr>
          </a:p>
          <a:p>
            <a:pPr>
              <a:lnSpc>
                <a:spcPct val="80000"/>
              </a:lnSpc>
            </a:pPr>
            <a:endParaRPr lang="en-US" sz="1200" b="1" dirty="0" smtClean="0">
              <a:solidFill>
                <a:schemeClr val="tx1"/>
              </a:solidFill>
              <a:latin typeface="+mj-lt"/>
              <a:cs typeface="Arial Narrow"/>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22</a:t>
            </a:fld>
            <a:endParaRPr lang="en-US"/>
          </a:p>
        </p:txBody>
      </p:sp>
    </p:spTree>
    <p:extLst>
      <p:ext uri="{BB962C8B-B14F-4D97-AF65-F5344CB8AC3E}">
        <p14:creationId xmlns:p14="http://schemas.microsoft.com/office/powerpoint/2010/main" val="835107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endParaRPr lang="en-US" sz="1200" b="1" dirty="0" smtClean="0">
              <a:solidFill>
                <a:schemeClr val="tx1"/>
              </a:solidFill>
              <a:latin typeface="+mj-lt"/>
              <a:cs typeface="Arial Narrow"/>
            </a:endParaRPr>
          </a:p>
          <a:p>
            <a:pPr marL="0" marR="0" indent="0" algn="l" defTabSz="914400" rtl="0" eaLnBrk="1" fontAlgn="auto" latinLnBrk="0" hangingPunct="1">
              <a:lnSpc>
                <a:spcPct val="80000"/>
              </a:lnSpc>
              <a:spcBef>
                <a:spcPts val="0"/>
              </a:spcBef>
              <a:spcAft>
                <a:spcPts val="0"/>
              </a:spcAft>
              <a:buClrTx/>
              <a:buSzTx/>
              <a:buFontTx/>
              <a:buNone/>
              <a:tabLst/>
              <a:defRPr/>
            </a:pPr>
            <a:r>
              <a:rPr lang="en-US" sz="1200" dirty="0" smtClean="0">
                <a:solidFill>
                  <a:schemeClr val="tx1"/>
                </a:solidFill>
                <a:latin typeface="+mj-lt"/>
                <a:sym typeface="Wingdings" pitchFamily="2" charset="2"/>
              </a:rPr>
              <a:t> </a:t>
            </a:r>
            <a:endParaRPr lang="en-US" sz="1200" b="1" dirty="0" smtClean="0">
              <a:solidFill>
                <a:schemeClr val="tx1"/>
              </a:solidFill>
              <a:latin typeface="+mj-lt"/>
              <a:cs typeface="Arial Narrow"/>
            </a:endParaRPr>
          </a:p>
          <a:p>
            <a:r>
              <a:rPr lang="en-US" sz="1200" dirty="0" smtClean="0">
                <a:solidFill>
                  <a:schemeClr val="tx1"/>
                </a:solidFill>
                <a:latin typeface="+mj-lt"/>
                <a:cs typeface="Arial" pitchFamily="34" charset="0"/>
              </a:rPr>
              <a:t>-Costs increase</a:t>
            </a:r>
            <a:r>
              <a:rPr lang="en-US" sz="1200" baseline="0" dirty="0" smtClean="0">
                <a:solidFill>
                  <a:schemeClr val="tx1"/>
                </a:solidFill>
                <a:latin typeface="+mj-lt"/>
                <a:cs typeface="Arial" pitchFamily="34" charset="0"/>
              </a:rPr>
              <a:t> significantly</a:t>
            </a:r>
            <a:endParaRPr lang="en-US" sz="1200" dirty="0" smtClean="0">
              <a:solidFill>
                <a:schemeClr val="tx1"/>
              </a:solidFill>
              <a:latin typeface="+mj-lt"/>
              <a:cs typeface="Arial" pitchFamily="34" charset="0"/>
            </a:endParaRPr>
          </a:p>
          <a:p>
            <a:pPr>
              <a:lnSpc>
                <a:spcPct val="80000"/>
              </a:lnSpc>
            </a:pPr>
            <a:endParaRPr lang="en-US" sz="1200" b="1" dirty="0" smtClean="0">
              <a:solidFill>
                <a:schemeClr val="tx1"/>
              </a:solidFill>
              <a:latin typeface="+mj-lt"/>
              <a:cs typeface="Arial Narrow"/>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23</a:t>
            </a:fld>
            <a:endParaRPr lang="en-US"/>
          </a:p>
        </p:txBody>
      </p:sp>
    </p:spTree>
    <p:extLst>
      <p:ext uri="{BB962C8B-B14F-4D97-AF65-F5344CB8AC3E}">
        <p14:creationId xmlns:p14="http://schemas.microsoft.com/office/powerpoint/2010/main" val="835107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j-lt"/>
              </a:rPr>
              <a:t>And,</a:t>
            </a:r>
            <a:r>
              <a:rPr lang="en-US" sz="1200" baseline="0" dirty="0" smtClean="0">
                <a:solidFill>
                  <a:schemeClr val="tx1"/>
                </a:solidFill>
                <a:latin typeface="+mj-lt"/>
              </a:rPr>
              <a:t> of course, there is regulation.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j-lt"/>
                <a:sym typeface="Wingdings" pitchFamily="2" charset="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1"/>
                </a:solidFill>
                <a:latin typeface="+mj-lt"/>
              </a:rPr>
              <a:t>Some markets already experience regulation on their emissions; and for the rest of us, regulation is looming. There is the possibility of carbon tax, and other punitive regulations that can result in big costs (for upgrading technology in response to emissions, </a:t>
            </a:r>
            <a:r>
              <a:rPr lang="en-US" sz="1200" baseline="0" dirty="0" err="1" smtClean="0">
                <a:solidFill>
                  <a:schemeClr val="tx1"/>
                </a:solidFill>
                <a:latin typeface="+mj-lt"/>
              </a:rPr>
              <a:t>etc</a:t>
            </a:r>
            <a:r>
              <a:rPr lang="en-US" sz="1200" baseline="0" dirty="0" smtClean="0">
                <a:solidFill>
                  <a:schemeClr val="tx1"/>
                </a:solidFill>
                <a:latin typeface="+mj-lt"/>
              </a:rPr>
              <a:t>). But there is the opportunity side of regulations too: like </a:t>
            </a:r>
            <a:r>
              <a:rPr lang="en-US" sz="1200" dirty="0" smtClean="0">
                <a:solidFill>
                  <a:schemeClr val="tx1"/>
                </a:solidFill>
                <a:latin typeface="+mj-lt"/>
                <a:cs typeface="Arial" pitchFamily="34" charset="0"/>
              </a:rPr>
              <a:t>EO 13514, Section 13</a:t>
            </a:r>
            <a:r>
              <a:rPr lang="en-US" sz="1200" baseline="0" dirty="0" smtClean="0">
                <a:solidFill>
                  <a:schemeClr val="tx1"/>
                </a:solidFill>
                <a:latin typeface="+mj-lt"/>
                <a:cs typeface="Arial" pitchFamily="34" charset="0"/>
              </a:rPr>
              <a:t> par of the US General Services Administration. In short, if you want to sell to the US government anywhere, you must be reporting.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QUESTION:</a:t>
            </a:r>
            <a:r>
              <a:rPr lang="en-US" sz="800" baseline="0" dirty="0" smtClean="0"/>
              <a:t>  What does this look like in your country?</a:t>
            </a:r>
            <a:endParaRPr lang="en-US" sz="800" dirty="0"/>
          </a:p>
        </p:txBody>
      </p:sp>
      <p:sp>
        <p:nvSpPr>
          <p:cNvPr id="4" name="Slide Number Placeholder 3"/>
          <p:cNvSpPr>
            <a:spLocks noGrp="1"/>
          </p:cNvSpPr>
          <p:nvPr>
            <p:ph type="sldNum" sz="quarter" idx="10"/>
          </p:nvPr>
        </p:nvSpPr>
        <p:spPr/>
        <p:txBody>
          <a:bodyPr/>
          <a:lstStyle/>
          <a:p>
            <a:fld id="{D817C3F8-7FE1-44B2-992F-AA46AD7223CE}" type="slidenum">
              <a:rPr lang="en-US" smtClean="0"/>
              <a:t>24</a:t>
            </a:fld>
            <a:endParaRPr lang="en-US"/>
          </a:p>
        </p:txBody>
      </p:sp>
    </p:spTree>
    <p:extLst>
      <p:ext uri="{BB962C8B-B14F-4D97-AF65-F5344CB8AC3E}">
        <p14:creationId xmlns:p14="http://schemas.microsoft.com/office/powerpoint/2010/main" val="835107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smtClean="0"/>
              <a:t>We can already</a:t>
            </a:r>
            <a:r>
              <a:rPr lang="en-US" baseline="0" dirty="0" smtClean="0"/>
              <a:t> see the changes are upon us. One of the world’s more substantial insurance/reinsurance firms </a:t>
            </a:r>
            <a:r>
              <a:rPr lang="en-US" baseline="0" dirty="0" err="1" smtClean="0"/>
              <a:t>MunichRE</a:t>
            </a:r>
            <a:r>
              <a:rPr lang="en-US" baseline="0" dirty="0" smtClean="0"/>
              <a:t> has one of the largest databases of adverse weather events. They’ve been tracking for 30 years. And what they show is a steady increase in hydrologic (floods, mass movement), represented in blue, and climatologic events (extreme temperature, droughts, and forest fires), represented in orange.  </a:t>
            </a:r>
          </a:p>
          <a:p>
            <a:pPr>
              <a:spcBef>
                <a:spcPct val="0"/>
              </a:spcBef>
            </a:pPr>
            <a:endParaRPr lang="en-US" baseline="0" dirty="0" smtClean="0"/>
          </a:p>
          <a:p>
            <a:pPr>
              <a:spcBef>
                <a:spcPct val="0"/>
              </a:spcBef>
            </a:pPr>
            <a:r>
              <a:rPr lang="en-US" baseline="0" dirty="0" smtClean="0"/>
              <a:t>Don’t get excited by the lower graph after 2010. Focus on the orange and blue.</a:t>
            </a:r>
            <a:endParaRPr lang="en-US" dirty="0" smtClean="0"/>
          </a:p>
        </p:txBody>
      </p:sp>
      <p:sp>
        <p:nvSpPr>
          <p:cNvPr id="51204"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r"/>
            <a:fld id="{86CAE8A0-FCFC-4324-A5F7-B33D138091D1}" type="slidenum">
              <a:rPr lang="en-US" sz="1200"/>
              <a:pPr algn="r"/>
              <a:t>25</a:t>
            </a:fld>
            <a:endParaRPr 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z="1200" dirty="0" smtClean="0">
                <a:solidFill>
                  <a:schemeClr val="tx1"/>
                </a:solidFill>
              </a:rPr>
              <a:t>But that shouldn’t be a surprise</a:t>
            </a:r>
            <a:r>
              <a:rPr lang="en-US" sz="1200" baseline="0" dirty="0" smtClean="0">
                <a:solidFill>
                  <a:schemeClr val="tx1"/>
                </a:solidFill>
              </a:rPr>
              <a:t> to us. </a:t>
            </a:r>
          </a:p>
          <a:p>
            <a:pPr>
              <a:spcBef>
                <a:spcPct val="0"/>
              </a:spcBef>
            </a:pPr>
            <a:r>
              <a:rPr lang="en-US" sz="1200" baseline="0" dirty="0" smtClean="0">
                <a:solidFill>
                  <a:schemeClr val="tx1"/>
                </a:solidFill>
              </a:rPr>
              <a:t>The d</a:t>
            </a:r>
            <a:r>
              <a:rPr lang="en-US" sz="1200" dirty="0" smtClean="0">
                <a:solidFill>
                  <a:schemeClr val="tx1"/>
                </a:solidFill>
              </a:rPr>
              <a:t>irect</a:t>
            </a:r>
            <a:r>
              <a:rPr lang="en-US" sz="1200" baseline="0" dirty="0" smtClean="0">
                <a:solidFill>
                  <a:schemeClr val="tx1"/>
                </a:solidFill>
              </a:rPr>
              <a:t> impacts of those climatological events have been seen in business already. Businesses have internalized these costs – in losses – without even taking note. As you can see here from the losses and costs to business from weather events even in the 90s. We see this in flooding, in bad weather in operations around the globe.  </a:t>
            </a:r>
          </a:p>
          <a:p>
            <a:pPr>
              <a:spcBef>
                <a:spcPct val="0"/>
              </a:spcBef>
            </a:pPr>
            <a:endParaRPr lang="en-US" sz="1200" baseline="0" dirty="0" smtClean="0">
              <a:solidFill>
                <a:schemeClr val="tx1"/>
              </a:solidFill>
            </a:endParaRPr>
          </a:p>
          <a:p>
            <a:pPr>
              <a:spcBef>
                <a:spcPct val="0"/>
              </a:spcBef>
            </a:pPr>
            <a:r>
              <a:rPr lang="en-US" sz="1200" baseline="0" dirty="0" smtClean="0">
                <a:solidFill>
                  <a:schemeClr val="tx1"/>
                </a:solidFill>
              </a:rPr>
              <a:t>The costs are predicted to be much more disruptive to our businesses because of the dramatic nature of the expected change. In short, global warming means high insurance costs, more weather events that create loss. </a:t>
            </a:r>
            <a:endParaRPr lang="en-US" sz="1200" dirty="0" smtClean="0">
              <a:solidFill>
                <a:schemeClr val="tx1"/>
              </a:solidFill>
            </a:endParaRPr>
          </a:p>
        </p:txBody>
      </p:sp>
      <p:sp>
        <p:nvSpPr>
          <p:cNvPr id="59396"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r"/>
            <a:fld id="{DF602E28-DF32-42C2-AC75-082B16A4A927}" type="slidenum">
              <a:rPr lang="en-US" sz="1200"/>
              <a:pPr algn="r"/>
              <a:t>26</a:t>
            </a:fld>
            <a:endParaRPr 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j-lt"/>
                <a:ea typeface="+mn-ea"/>
                <a:cs typeface="+mn-cs"/>
              </a:rPr>
              <a:t>The Climate Risk Assessment undertaken by the Company in 2009-2010 indicated significant, but manageable, risks from climate change.  </a:t>
            </a:r>
          </a:p>
          <a:p>
            <a:pPr marL="171450" indent="-171450">
              <a:buFont typeface="Arial" pitchFamily="34" charset="0"/>
              <a:buChar char="•"/>
            </a:pPr>
            <a:r>
              <a:rPr lang="en-US" sz="1200" dirty="0" smtClean="0">
                <a:solidFill>
                  <a:schemeClr val="tx1"/>
                </a:solidFill>
                <a:latin typeface="+mj-lt"/>
                <a:cs typeface="Arial" pitchFamily="34" charset="0"/>
              </a:rPr>
              <a:t>1.6% price increase for beverage manufacturers</a:t>
            </a:r>
            <a:r>
              <a:rPr lang="en-US" sz="1200" baseline="0" dirty="0" smtClean="0">
                <a:solidFill>
                  <a:schemeClr val="tx1"/>
                </a:solidFill>
                <a:latin typeface="+mj-lt"/>
                <a:cs typeface="Arial" pitchFamily="34" charset="0"/>
              </a:rPr>
              <a:t> (in costs)</a:t>
            </a:r>
            <a:endParaRPr lang="en-US" sz="1200" dirty="0" smtClean="0">
              <a:solidFill>
                <a:schemeClr val="tx1"/>
              </a:solidFill>
              <a:latin typeface="+mj-lt"/>
              <a:cs typeface="Arial" pitchFamily="34" charset="0"/>
            </a:endParaRPr>
          </a:p>
          <a:p>
            <a:pPr marL="171450" indent="-171450">
              <a:buFont typeface="Arial" pitchFamily="34" charset="0"/>
              <a:buChar char="•"/>
            </a:pPr>
            <a:r>
              <a:rPr lang="en-US" sz="1200" dirty="0" smtClean="0">
                <a:solidFill>
                  <a:schemeClr val="tx1"/>
                </a:solidFill>
                <a:latin typeface="+mj-lt"/>
                <a:cs typeface="Arial" pitchFamily="34" charset="0"/>
              </a:rPr>
              <a:t>$35MM additional PET cost in 2020 due to climate change</a:t>
            </a:r>
          </a:p>
          <a:p>
            <a:r>
              <a:rPr lang="en-US" sz="1200" kern="1200" dirty="0" smtClean="0">
                <a:solidFill>
                  <a:schemeClr val="tx1"/>
                </a:solidFill>
                <a:effectLst/>
                <a:latin typeface="+mj-lt"/>
                <a:ea typeface="+mn-ea"/>
                <a:cs typeface="+mn-cs"/>
              </a:rPr>
              <a:t>And that</a:t>
            </a:r>
            <a:r>
              <a:rPr lang="en-US" sz="1200" kern="1200" baseline="0" dirty="0" smtClean="0">
                <a:solidFill>
                  <a:schemeClr val="tx1"/>
                </a:solidFill>
                <a:effectLst/>
                <a:latin typeface="+mj-lt"/>
                <a:ea typeface="+mn-ea"/>
                <a:cs typeface="+mn-cs"/>
              </a:rPr>
              <a:t> report did project significant hikes in supply costs. </a:t>
            </a:r>
            <a:r>
              <a:rPr lang="en-US" sz="1200" kern="1200" dirty="0" smtClean="0">
                <a:solidFill>
                  <a:schemeClr val="tx1"/>
                </a:solidFill>
                <a:effectLst/>
                <a:latin typeface="+mj-lt"/>
                <a:ea typeface="+mn-ea"/>
                <a:cs typeface="+mn-cs"/>
              </a:rPr>
              <a:t>“Maize prices are predicted to rise by 50% by 2050 due to climate change…and US maize production is predicted to fall by 3% in the next 30 years.“ </a:t>
            </a:r>
            <a:r>
              <a:rPr lang="en-US" sz="1200" i="1" kern="1200" dirty="0" smtClean="0">
                <a:solidFill>
                  <a:schemeClr val="tx1"/>
                </a:solidFill>
                <a:effectLst/>
                <a:latin typeface="+mj-lt"/>
                <a:ea typeface="+mn-ea"/>
                <a:cs typeface="+mn-cs"/>
              </a:rPr>
              <a:t>This prediction is entirely consistent with what we are experiencing in the USA now. </a:t>
            </a:r>
            <a:endParaRPr lang="en-US" sz="1200" kern="1200" dirty="0">
              <a:solidFill>
                <a:schemeClr val="tx1"/>
              </a:solidFill>
              <a:effectLst/>
              <a:latin typeface="+mj-lt"/>
              <a:ea typeface="+mn-ea"/>
              <a:cs typeface="+mn-cs"/>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27</a:t>
            </a:fld>
            <a:endParaRPr lang="en-US"/>
          </a:p>
        </p:txBody>
      </p:sp>
    </p:spTree>
    <p:extLst>
      <p:ext uri="{BB962C8B-B14F-4D97-AF65-F5344CB8AC3E}">
        <p14:creationId xmlns:p14="http://schemas.microsoft.com/office/powerpoint/2010/main" val="835107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should</a:t>
            </a:r>
            <a:r>
              <a:rPr lang="en-US" baseline="0" dirty="0" smtClean="0"/>
              <a:t> be worried?  For a number of reasons… Agriculturally, we’re going to see some big supply disruptions from shifting growth zones.</a:t>
            </a:r>
          </a:p>
          <a:p>
            <a:r>
              <a:rPr lang="en-US" baseline="0" dirty="0" smtClean="0"/>
              <a:t>Here’s what SRES says:</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pPr marL="171450" marR="0" lvl="1" indent="-171450" algn="l" defTabSz="914400" rtl="0" eaLnBrk="1" fontAlgn="base" latinLnBrk="0" hangingPunct="1">
              <a:lnSpc>
                <a:spcPct val="100000"/>
              </a:lnSpc>
              <a:spcBef>
                <a:spcPct val="30000"/>
              </a:spcBef>
              <a:spcAft>
                <a:spcPct val="0"/>
              </a:spcAft>
              <a:buClrTx/>
              <a:buSzTx/>
              <a:buFont typeface="Wingdings"/>
              <a:buChar char="8"/>
              <a:tabLst/>
              <a:defRPr/>
            </a:pPr>
            <a:r>
              <a:rPr lang="en-US" baseline="0" dirty="0" smtClean="0"/>
              <a:t>EXERCISE:  WHAT’S THE PREDICTED TEMPERATURE DIFFERENCE WHERE YOUR INGREDIENTS COME FROM? </a:t>
            </a:r>
          </a:p>
          <a:p>
            <a:pPr marL="0" marR="0" lvl="1" indent="0" algn="l" defTabSz="914400" rtl="0" eaLnBrk="1" fontAlgn="base" latinLnBrk="0" hangingPunct="1">
              <a:lnSpc>
                <a:spcPct val="100000"/>
              </a:lnSpc>
              <a:spcBef>
                <a:spcPct val="30000"/>
              </a:spcBef>
              <a:spcAft>
                <a:spcPct val="0"/>
              </a:spcAft>
              <a:buClrTx/>
              <a:buSzTx/>
              <a:buFont typeface="Wingdings"/>
              <a:buNone/>
              <a:tabLst/>
              <a:defRPr/>
            </a:pPr>
            <a:endParaRPr lang="en-US" baseline="0" dirty="0" smtClean="0"/>
          </a:p>
          <a:p>
            <a:pPr marL="0" marR="0" lvl="1" indent="0" algn="l" defTabSz="914400" rtl="0" eaLnBrk="1" fontAlgn="base" latinLnBrk="0" hangingPunct="1">
              <a:lnSpc>
                <a:spcPct val="100000"/>
              </a:lnSpc>
              <a:spcBef>
                <a:spcPct val="30000"/>
              </a:spcBef>
              <a:spcAft>
                <a:spcPct val="0"/>
              </a:spcAft>
              <a:buClrTx/>
              <a:buSzTx/>
              <a:buFont typeface="Wingdings"/>
              <a:buNone/>
              <a:tabLst/>
              <a:defRPr/>
            </a:pPr>
            <a:r>
              <a:rPr lang="en-US" baseline="0" dirty="0" smtClean="0"/>
              <a:t>This map is the science behind why </a:t>
            </a:r>
            <a:r>
              <a:rPr lang="en-US" baseline="0" dirty="0" err="1" smtClean="0"/>
              <a:t>Walmart</a:t>
            </a:r>
            <a:r>
              <a:rPr lang="en-US" baseline="0" dirty="0" smtClean="0"/>
              <a:t> is pushing us and we’re going to push our suppliers. We need to figure out how to stabilize our supplies at current cost. But we’ll leave that for later.</a:t>
            </a:r>
          </a:p>
        </p:txBody>
      </p:sp>
      <p:sp>
        <p:nvSpPr>
          <p:cNvPr id="4" name="Slide Number Placeholder 3"/>
          <p:cNvSpPr>
            <a:spLocks noGrp="1"/>
          </p:cNvSpPr>
          <p:nvPr>
            <p:ph type="sldNum" sz="quarter" idx="10"/>
          </p:nvPr>
        </p:nvSpPr>
        <p:spPr/>
        <p:txBody>
          <a:bodyPr/>
          <a:lstStyle/>
          <a:p>
            <a:pPr>
              <a:defRPr/>
            </a:pPr>
            <a:fld id="{C45F725C-3C8D-4AB2-ACEF-D3B07B31F585}" type="slidenum">
              <a:rPr lang="en-US" smtClean="0"/>
              <a:pPr>
                <a:defRPr/>
              </a:pPr>
              <a:t>28</a:t>
            </a:fld>
            <a:endParaRPr lang="en-US"/>
          </a:p>
        </p:txBody>
      </p:sp>
    </p:spTree>
    <p:extLst>
      <p:ext uri="{BB962C8B-B14F-4D97-AF65-F5344CB8AC3E}">
        <p14:creationId xmlns:p14="http://schemas.microsoft.com/office/powerpoint/2010/main" val="3686232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tx1"/>
                </a:solidFill>
                <a:latin typeface="+mj-lt"/>
              </a:rPr>
              <a:t>The system</a:t>
            </a:r>
            <a:r>
              <a:rPr lang="en-US" sz="1200" baseline="0" dirty="0" smtClean="0">
                <a:solidFill>
                  <a:schemeClr val="tx1"/>
                </a:solidFill>
                <a:latin typeface="+mj-lt"/>
              </a:rPr>
              <a:t> </a:t>
            </a:r>
            <a:r>
              <a:rPr lang="en-US" sz="1200" baseline="0" smtClean="0">
                <a:solidFill>
                  <a:schemeClr val="tx1"/>
                </a:solidFill>
                <a:latin typeface="+mj-lt"/>
              </a:rPr>
              <a:t>is already</a:t>
            </a:r>
            <a:r>
              <a:rPr lang="en-US" sz="1200" smtClean="0">
                <a:solidFill>
                  <a:schemeClr val="tx1"/>
                </a:solidFill>
                <a:latin typeface="+mj-lt"/>
              </a:rPr>
              <a:t> </a:t>
            </a:r>
            <a:r>
              <a:rPr lang="en-US" sz="1200" dirty="0" smtClean="0">
                <a:solidFill>
                  <a:schemeClr val="tx1"/>
                </a:solidFill>
                <a:latin typeface="+mj-lt"/>
              </a:rPr>
              <a:t>seeing Supply Disruptions from weather</a:t>
            </a:r>
            <a:r>
              <a:rPr lang="en-US" sz="1200" baseline="0" dirty="0" smtClean="0">
                <a:solidFill>
                  <a:schemeClr val="tx1"/>
                </a:solidFill>
                <a:latin typeface="+mj-lt"/>
              </a:rPr>
              <a:t> already</a:t>
            </a:r>
            <a:r>
              <a:rPr lang="en-US" sz="1200" dirty="0" smtClean="0">
                <a:solidFill>
                  <a:schemeClr val="tx1"/>
                </a:solidFill>
                <a:latin typeface="+mj-lt"/>
              </a:rPr>
              <a:t>.</a:t>
            </a:r>
            <a:r>
              <a:rPr lang="en-US" sz="1200" baseline="0" dirty="0" smtClean="0">
                <a:solidFill>
                  <a:schemeClr val="tx1"/>
                </a:solidFill>
                <a:latin typeface="+mj-lt"/>
              </a:rPr>
              <a:t>  </a:t>
            </a:r>
            <a:r>
              <a:rPr lang="en-US" sz="1200" dirty="0" smtClean="0">
                <a:solidFill>
                  <a:schemeClr val="tx1"/>
                </a:solidFill>
                <a:latin typeface="+mj-lt"/>
              </a:rPr>
              <a:t>Changing growing seasons</a:t>
            </a:r>
            <a:r>
              <a:rPr lang="en-US" sz="1200" baseline="0" dirty="0" smtClean="0">
                <a:solidFill>
                  <a:schemeClr val="tx1"/>
                </a:solidFill>
                <a:latin typeface="+mj-lt"/>
              </a:rPr>
              <a:t> will </a:t>
            </a:r>
            <a:r>
              <a:rPr lang="en-US" sz="1200" dirty="0" smtClean="0">
                <a:solidFill>
                  <a:schemeClr val="tx1"/>
                </a:solidFill>
                <a:latin typeface="+mj-lt"/>
              </a:rPr>
              <a:t>result in significant crop risk, which can skyrocket</a:t>
            </a:r>
            <a:r>
              <a:rPr lang="en-US" sz="1200" baseline="0" dirty="0" smtClean="0">
                <a:solidFill>
                  <a:schemeClr val="tx1"/>
                </a:solidFill>
                <a:latin typeface="+mj-lt"/>
              </a:rPr>
              <a:t> the costs for commodities.  As Reuters reported in Brazil…. </a:t>
            </a:r>
          </a:p>
          <a:p>
            <a:endParaRPr lang="en-US" sz="1200" baseline="0" dirty="0" smtClean="0">
              <a:solidFill>
                <a:schemeClr val="tx1"/>
              </a:solidFill>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j-lt"/>
                <a:sym typeface="Wingdings" pitchFamily="2" charset="2"/>
              </a:rPr>
              <a:t> SUGAR</a:t>
            </a:r>
            <a:r>
              <a:rPr lang="en-US" sz="1200" baseline="0" dirty="0" smtClean="0">
                <a:solidFill>
                  <a:schemeClr val="tx1"/>
                </a:solidFill>
                <a:latin typeface="+mj-lt"/>
                <a:sym typeface="Wingdings" pitchFamily="2" charset="2"/>
              </a:rPr>
              <a:t> SUPPLY DISRUPTION</a:t>
            </a:r>
            <a:endParaRPr lang="en-US" sz="1200" dirty="0" smtClean="0">
              <a:solidFill>
                <a:schemeClr val="tx1"/>
              </a:solidFill>
              <a:latin typeface="+mj-lt"/>
              <a:sym typeface="Wingdings" pitchFamily="2" charset="2"/>
            </a:endParaRPr>
          </a:p>
          <a:p>
            <a:endParaRPr lang="en-US" sz="1200" baseline="0" dirty="0" smtClean="0">
              <a:solidFill>
                <a:schemeClr val="tx1"/>
              </a:solidFill>
              <a:latin typeface="+mj-lt"/>
            </a:endParaRPr>
          </a:p>
          <a:p>
            <a:r>
              <a:rPr lang="en-US" b="1" dirty="0" smtClean="0">
                <a:solidFill>
                  <a:schemeClr val="tx1"/>
                </a:solidFill>
                <a:latin typeface="+mj-lt"/>
              </a:rPr>
              <a:t>ARTICLE TEXT</a:t>
            </a:r>
          </a:p>
          <a:p>
            <a:r>
              <a:rPr lang="en-US" sz="1200" dirty="0" smtClean="0">
                <a:solidFill>
                  <a:schemeClr val="tx1"/>
                </a:solidFill>
                <a:latin typeface="+mj-lt"/>
                <a:cs typeface="Courier New" pitchFamily="49" charset="0"/>
              </a:rPr>
              <a:t>A freak tornado and floods last month may be a harbinger of a troubled future for Brazilian farmers, who worry that climate change could severely disrupt production in one of the world's breadbaskets. "Brazil is vulnerable. If we don't do anything, food production is at risk," says Eduardo Assad, an agronomist at the government's agriculture research institute, </a:t>
            </a:r>
            <a:r>
              <a:rPr lang="en-US" sz="1200" dirty="0" err="1" smtClean="0">
                <a:solidFill>
                  <a:schemeClr val="tx1"/>
                </a:solidFill>
                <a:latin typeface="+mj-lt"/>
                <a:cs typeface="Courier New" pitchFamily="49" charset="0"/>
              </a:rPr>
              <a:t>Embrapa</a:t>
            </a:r>
            <a:r>
              <a:rPr lang="en-US" sz="1200" dirty="0" smtClean="0">
                <a:solidFill>
                  <a:schemeClr val="tx1"/>
                </a:solidFill>
                <a:latin typeface="+mj-lt"/>
                <a:cs typeface="Courier New" pitchFamily="49" charset="0"/>
              </a:rPr>
              <a:t>.</a:t>
            </a:r>
            <a:r>
              <a:rPr lang="en-US" sz="1200" baseline="0" dirty="0" smtClean="0">
                <a:solidFill>
                  <a:schemeClr val="tx1"/>
                </a:solidFill>
                <a:latin typeface="+mj-lt"/>
                <a:cs typeface="Courier New" pitchFamily="49" charset="0"/>
              </a:rPr>
              <a:t>  </a:t>
            </a:r>
            <a:r>
              <a:rPr lang="en-US" sz="1200" dirty="0" smtClean="0">
                <a:solidFill>
                  <a:schemeClr val="tx1"/>
                </a:solidFill>
                <a:latin typeface="+mj-lt"/>
                <a:cs typeface="Courier New" pitchFamily="49" charset="0"/>
              </a:rPr>
              <a:t>At stake is a $250 billion farm industry.</a:t>
            </a:r>
          </a:p>
          <a:p>
            <a:endParaRPr lang="en-US" sz="1200" dirty="0" smtClean="0">
              <a:solidFill>
                <a:schemeClr val="tx1"/>
              </a:solidFill>
              <a:latin typeface="+mj-lt"/>
            </a:endParaRPr>
          </a:p>
          <a:p>
            <a:endParaRPr lang="en-US" dirty="0">
              <a:solidFill>
                <a:schemeClr val="tx1"/>
              </a:solidFill>
              <a:latin typeface="+mj-lt"/>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29</a:t>
            </a:fld>
            <a:endParaRPr lang="en-US"/>
          </a:p>
        </p:txBody>
      </p:sp>
    </p:spTree>
    <p:extLst>
      <p:ext uri="{BB962C8B-B14F-4D97-AF65-F5344CB8AC3E}">
        <p14:creationId xmlns:p14="http://schemas.microsoft.com/office/powerpoint/2010/main" val="8419708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1"/>
                </a:solidFill>
              </a:rPr>
              <a:t>Or the times of India reports: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sym typeface="Wingdings" pitchFamily="2" charset="2"/>
              </a:rPr>
              <a:t> CITRUS</a:t>
            </a:r>
            <a:r>
              <a:rPr lang="en-US" sz="1200" baseline="0" dirty="0" smtClean="0">
                <a:solidFill>
                  <a:schemeClr val="tx1"/>
                </a:solidFill>
                <a:sym typeface="Wingdings" pitchFamily="2" charset="2"/>
              </a:rPr>
              <a:t> SUPPLY DISRUPTION</a:t>
            </a:r>
            <a:endParaRPr lang="en-US" sz="1200" dirty="0" smtClean="0">
              <a:solidFill>
                <a:schemeClr val="tx1"/>
              </a:solidFill>
              <a:sym typeface="Wingdings"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solidFill>
                <a:schemeClr val="tx1"/>
              </a:solidFill>
            </a:endParaRPr>
          </a:p>
          <a:p>
            <a:r>
              <a:rPr lang="en-US" b="1" dirty="0" smtClean="0">
                <a:solidFill>
                  <a:schemeClr val="tx1"/>
                </a:solidFill>
              </a:rPr>
              <a:t>ARTICLE TEXT</a:t>
            </a:r>
          </a:p>
          <a:p>
            <a:r>
              <a:rPr lang="en-US" dirty="0" smtClean="0">
                <a:solidFill>
                  <a:schemeClr val="tx1"/>
                </a:solidFill>
              </a:rPr>
              <a:t>“Citrus fruit production has declined by 1,000 </a:t>
            </a:r>
            <a:r>
              <a:rPr lang="en-US" dirty="0" err="1" smtClean="0">
                <a:solidFill>
                  <a:schemeClr val="tx1"/>
                </a:solidFill>
              </a:rPr>
              <a:t>tonnes</a:t>
            </a:r>
            <a:r>
              <a:rPr lang="en-US" dirty="0" smtClean="0">
                <a:solidFill>
                  <a:schemeClr val="tx1"/>
                </a:solidFill>
              </a:rPr>
              <a:t> in the district in the last two years. "In 2009-10, it was 22,184 </a:t>
            </a:r>
            <a:r>
              <a:rPr lang="en-US" dirty="0" err="1" smtClean="0">
                <a:solidFill>
                  <a:schemeClr val="tx1"/>
                </a:solidFill>
              </a:rPr>
              <a:t>tonnes</a:t>
            </a:r>
            <a:r>
              <a:rPr lang="en-US" dirty="0" smtClean="0">
                <a:solidFill>
                  <a:schemeClr val="tx1"/>
                </a:solidFill>
              </a:rPr>
              <a:t> while in 2010-11 it decreased to 21,704 </a:t>
            </a:r>
            <a:r>
              <a:rPr lang="en-US" dirty="0" err="1" smtClean="0">
                <a:solidFill>
                  <a:schemeClr val="tx1"/>
                </a:solidFill>
              </a:rPr>
              <a:t>tonnes</a:t>
            </a:r>
            <a:r>
              <a:rPr lang="en-US" dirty="0" smtClean="0">
                <a:solidFill>
                  <a:schemeClr val="tx1"/>
                </a:solidFill>
              </a:rPr>
              <a:t>," district horticulture authorities said.</a:t>
            </a:r>
          </a:p>
          <a:p>
            <a:r>
              <a:rPr lang="en-US" dirty="0" smtClean="0">
                <a:solidFill>
                  <a:schemeClr val="tx1"/>
                </a:solidFill>
              </a:rPr>
              <a:t>"Climate change is one major factor affecting the fruit crop. We are facing problems on this count for the last eight to ten years. It's not raining in time because of which, plants are not getting proper nutrition and fruition is declining gradually," said Ramesh, an orange grower from </a:t>
            </a:r>
            <a:r>
              <a:rPr lang="en-US" dirty="0" err="1" smtClean="0">
                <a:solidFill>
                  <a:schemeClr val="tx1"/>
                </a:solidFill>
              </a:rPr>
              <a:t>Indora</a:t>
            </a:r>
            <a:r>
              <a:rPr lang="en-US" dirty="0" smtClean="0">
                <a:solidFill>
                  <a:schemeClr val="tx1"/>
                </a:solidFill>
              </a:rPr>
              <a:t>.”</a:t>
            </a: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30</a:t>
            </a:fld>
            <a:endParaRPr lang="en-US"/>
          </a:p>
        </p:txBody>
      </p:sp>
    </p:spTree>
    <p:extLst>
      <p:ext uri="{BB962C8B-B14F-4D97-AF65-F5344CB8AC3E}">
        <p14:creationId xmlns:p14="http://schemas.microsoft.com/office/powerpoint/2010/main" val="4254675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1"/>
                </a:solidFill>
              </a:rPr>
              <a:t>Or The Huffington Post…. Supply risk is upon us.</a:t>
            </a:r>
            <a:endParaRPr lang="en-US"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sym typeface="Wingdings" pitchFamily="2" charset="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sym typeface="Wingdings" pitchFamily="2" charset="2"/>
              </a:rPr>
              <a:t>CORN</a:t>
            </a:r>
            <a:r>
              <a:rPr lang="en-US" sz="1200" baseline="0" dirty="0" smtClean="0">
                <a:solidFill>
                  <a:schemeClr val="tx1"/>
                </a:solidFill>
                <a:sym typeface="Wingdings" pitchFamily="2" charset="2"/>
              </a:rPr>
              <a:t> SUPPLY DISRUPTION</a:t>
            </a:r>
            <a:endParaRPr lang="en-US" dirty="0" smtClean="0">
              <a:solidFill>
                <a:schemeClr val="tx1"/>
              </a:solidFill>
            </a:endParaRPr>
          </a:p>
          <a:p>
            <a:r>
              <a:rPr lang="en-US" dirty="0" smtClean="0">
                <a:solidFill>
                  <a:schemeClr val="tx1"/>
                </a:solidFill>
              </a:rPr>
              <a:t>Supply disruption:</a:t>
            </a:r>
            <a:r>
              <a:rPr lang="en-US" baseline="0" dirty="0" smtClean="0">
                <a:solidFill>
                  <a:schemeClr val="tx1"/>
                </a:solidFill>
              </a:rPr>
              <a:t> </a:t>
            </a:r>
            <a:r>
              <a:rPr lang="en-US" dirty="0" smtClean="0">
                <a:solidFill>
                  <a:schemeClr val="tx1"/>
                </a:solidFill>
              </a:rPr>
              <a:t>It’s happening and we</a:t>
            </a:r>
            <a:r>
              <a:rPr lang="en-US" baseline="0" dirty="0" smtClean="0">
                <a:solidFill>
                  <a:schemeClr val="tx1"/>
                </a:solidFill>
              </a:rPr>
              <a:t> can only expect it to get worse.</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31</a:t>
            </a:fld>
            <a:endParaRPr lang="en-US"/>
          </a:p>
        </p:txBody>
      </p:sp>
    </p:spTree>
    <p:extLst>
      <p:ext uri="{BB962C8B-B14F-4D97-AF65-F5344CB8AC3E}">
        <p14:creationId xmlns:p14="http://schemas.microsoft.com/office/powerpoint/2010/main" val="2883827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u="sng" baseline="0" dirty="0" smtClean="0">
                <a:latin typeface="+mj-lt"/>
              </a:rPr>
              <a:t>If interested:</a:t>
            </a:r>
          </a:p>
          <a:p>
            <a:r>
              <a:rPr lang="en-US" sz="1200" b="0" i="0" kern="1200" dirty="0" smtClean="0">
                <a:solidFill>
                  <a:schemeClr val="tx1"/>
                </a:solidFill>
                <a:effectLst/>
                <a:latin typeface="+mj-lt"/>
                <a:ea typeface="+mn-ea"/>
                <a:cs typeface="+mn-cs"/>
              </a:rPr>
              <a:t>The famous “invisible gorilla” test conducted by psychologists Dan Simons and Christopher </a:t>
            </a:r>
            <a:r>
              <a:rPr lang="en-US" sz="1200" b="0" i="0" kern="1200" dirty="0" err="1" smtClean="0">
                <a:solidFill>
                  <a:schemeClr val="tx1"/>
                </a:solidFill>
                <a:effectLst/>
                <a:latin typeface="+mj-lt"/>
                <a:ea typeface="+mn-ea"/>
                <a:cs typeface="+mn-cs"/>
              </a:rPr>
              <a:t>Chabris</a:t>
            </a:r>
            <a:r>
              <a:rPr lang="en-US" sz="1200" b="0" i="0" kern="1200" dirty="0" smtClean="0">
                <a:solidFill>
                  <a:schemeClr val="tx1"/>
                </a:solidFill>
                <a:effectLst/>
                <a:latin typeface="+mj-lt"/>
                <a:ea typeface="+mn-ea"/>
                <a:cs typeface="+mn-cs"/>
              </a:rPr>
              <a:t> in 1999 has now been similarly tested on radiologists to see if they would notice anything strange in scans to which they’re frequently exposed.</a:t>
            </a:r>
          </a:p>
          <a:p>
            <a:endParaRPr lang="en-US" sz="1200" b="0" i="0" kern="1200" dirty="0" smtClean="0">
              <a:solidFill>
                <a:schemeClr val="tx1"/>
              </a:solidFill>
              <a:effectLst/>
              <a:latin typeface="+mj-lt"/>
              <a:ea typeface="+mn-ea"/>
              <a:cs typeface="+mn-cs"/>
            </a:endParaRPr>
          </a:p>
          <a:p>
            <a:r>
              <a:rPr lang="en-US" sz="1200" b="0" i="0" kern="1200" dirty="0" smtClean="0">
                <a:solidFill>
                  <a:schemeClr val="tx1"/>
                </a:solidFill>
                <a:effectLst/>
                <a:latin typeface="+mj-lt"/>
                <a:ea typeface="+mn-ea"/>
                <a:cs typeface="+mn-cs"/>
              </a:rPr>
              <a:t>More than 24 experts were asked to evaluate five different scans and in the final scan was a dancing gorilla </a:t>
            </a:r>
            <a:r>
              <a:rPr lang="en-US" sz="1200" b="0" i="0" kern="1200" dirty="0" smtClean="0">
                <a:solidFill>
                  <a:schemeClr val="tx1"/>
                </a:solidFill>
                <a:effectLst/>
                <a:latin typeface="+mj-lt"/>
                <a:ea typeface="+mn-ea"/>
                <a:cs typeface="+mn-cs"/>
                <a:hlinkClick r:id="rId3"/>
              </a:rPr>
              <a:t>48 times larger than the average potentially cancerous nodule</a:t>
            </a:r>
            <a:r>
              <a:rPr lang="en-US" sz="1200" b="0" i="0" kern="1200" dirty="0" smtClean="0">
                <a:solidFill>
                  <a:schemeClr val="tx1"/>
                </a:solidFill>
                <a:effectLst/>
                <a:latin typeface="+mj-lt"/>
                <a:ea typeface="+mn-ea"/>
                <a:cs typeface="+mn-cs"/>
              </a:rPr>
              <a:t> they might be looking for. And many still missed it.</a:t>
            </a:r>
            <a:r>
              <a:rPr lang="en-US" sz="1200" b="0" i="0" kern="1200" baseline="0" dirty="0" smtClean="0">
                <a:solidFill>
                  <a:schemeClr val="tx1"/>
                </a:solidFill>
                <a:effectLst/>
                <a:latin typeface="+mj-lt"/>
                <a:ea typeface="+mn-ea"/>
                <a:cs typeface="+mn-cs"/>
              </a:rPr>
              <a:t> </a:t>
            </a:r>
            <a:r>
              <a:rPr lang="en-US" sz="1200" b="0" i="0" kern="1200" dirty="0" smtClean="0">
                <a:solidFill>
                  <a:schemeClr val="tx1"/>
                </a:solidFill>
                <a:effectLst/>
                <a:latin typeface="+mj-lt"/>
                <a:ea typeface="+mn-ea"/>
                <a:cs typeface="+mn-cs"/>
              </a:rPr>
              <a:t>20 out of the 24 credentialed radiologists were unable to spot the gorilla. </a:t>
            </a:r>
          </a:p>
          <a:p>
            <a:endParaRPr lang="en-US" sz="1200" b="0" i="0" kern="1200" dirty="0" smtClean="0">
              <a:solidFill>
                <a:schemeClr val="tx1"/>
              </a:solidFill>
              <a:effectLst/>
              <a:latin typeface="+mj-lt"/>
              <a:ea typeface="+mn-ea"/>
              <a:cs typeface="+mn-cs"/>
            </a:endParaRPr>
          </a:p>
          <a:p>
            <a:r>
              <a:rPr lang="en-US" sz="1200" b="0" i="0" kern="1200" dirty="0" smtClean="0">
                <a:solidFill>
                  <a:schemeClr val="tx1"/>
                </a:solidFill>
                <a:effectLst/>
                <a:latin typeface="+mj-lt"/>
                <a:ea typeface="+mn-ea"/>
                <a:cs typeface="+mn-cs"/>
              </a:rPr>
              <a:t>The research by Harvard University post-doctoral fellow </a:t>
            </a:r>
            <a:r>
              <a:rPr lang="en-US" sz="1200" b="0" i="0" kern="1200" dirty="0" err="1" smtClean="0">
                <a:solidFill>
                  <a:schemeClr val="tx1"/>
                </a:solidFill>
                <a:effectLst/>
                <a:latin typeface="+mj-lt"/>
                <a:ea typeface="+mn-ea"/>
                <a:cs typeface="+mn-cs"/>
              </a:rPr>
              <a:t>Trafton</a:t>
            </a:r>
            <a:r>
              <a:rPr lang="en-US" sz="1200" b="0" i="0" kern="1200" dirty="0" smtClean="0">
                <a:solidFill>
                  <a:schemeClr val="tx1"/>
                </a:solidFill>
                <a:effectLst/>
                <a:latin typeface="+mj-lt"/>
                <a:ea typeface="+mn-ea"/>
                <a:cs typeface="+mn-cs"/>
              </a:rPr>
              <a:t> Drew, which will be published in the journal </a:t>
            </a:r>
            <a:r>
              <a:rPr lang="en-US" sz="1200" b="0" i="0" kern="1200" dirty="0" smtClean="0">
                <a:solidFill>
                  <a:schemeClr val="tx1"/>
                </a:solidFill>
                <a:effectLst/>
                <a:latin typeface="+mj-lt"/>
                <a:ea typeface="+mn-ea"/>
                <a:cs typeface="+mn-cs"/>
                <a:hlinkClick r:id="rId4"/>
              </a:rPr>
              <a:t>Psychological Science</a:t>
            </a:r>
            <a:r>
              <a:rPr lang="en-US" sz="1200" b="0" i="0" kern="1200" dirty="0" smtClean="0">
                <a:solidFill>
                  <a:schemeClr val="tx1"/>
                </a:solidFill>
                <a:effectLst/>
                <a:latin typeface="+mj-lt"/>
                <a:ea typeface="+mn-ea"/>
                <a:cs typeface="+mn-cs"/>
              </a:rPr>
              <a:t>, even monitored eye movements of the radiologists and found they spent about 5.8 seconds looking the CT scan with the gorilla. Twelve of the radiologists who missed it actually looked right at it. According to the Association for Psychological Science’s Wray Herbert, the </a:t>
            </a:r>
            <a:r>
              <a:rPr lang="en-US" sz="1200" b="0" i="0" kern="1200" dirty="0" smtClean="0">
                <a:solidFill>
                  <a:schemeClr val="tx1"/>
                </a:solidFill>
                <a:effectLst/>
                <a:latin typeface="+mj-lt"/>
                <a:ea typeface="+mn-ea"/>
                <a:cs typeface="+mn-cs"/>
                <a:hlinkClick r:id="rId5"/>
              </a:rPr>
              <a:t>study raises a “disturbing possibility”</a:t>
            </a:r>
            <a:r>
              <a:rPr lang="en-US" sz="1200" b="0" i="0" kern="1200" dirty="0" smtClean="0">
                <a:solidFill>
                  <a:schemeClr val="tx1"/>
                </a:solidFill>
                <a:effectLst/>
                <a:latin typeface="+mj-lt"/>
                <a:ea typeface="+mn-ea"/>
                <a:cs typeface="+mn-cs"/>
              </a:rPr>
              <a:t> that experts might have “perceptual blindness.”</a:t>
            </a:r>
          </a:p>
          <a:p>
            <a:endParaRPr lang="en-US" sz="1200" b="0" i="0" kern="1200" dirty="0" smtClean="0">
              <a:solidFill>
                <a:schemeClr val="tx1"/>
              </a:solidFill>
              <a:effectLst/>
              <a:latin typeface="+mj-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a:t>
            </a:r>
            <a:r>
              <a:rPr lang="en-US" sz="1200" kern="1200" baseline="0" dirty="0" smtClean="0">
                <a:solidFill>
                  <a:schemeClr val="tx1"/>
                </a:solidFill>
                <a:latin typeface="+mn-lt"/>
                <a:ea typeface="+mn-ea"/>
                <a:cs typeface="+mn-cs"/>
              </a:rPr>
              <a:t> course sets out to help you better point out the gorillas to your colleagues and suppliers. The big opportunities we’re missing.</a:t>
            </a:r>
          </a:p>
          <a:p>
            <a:r>
              <a:rPr lang="en-US" sz="1200" b="0" i="0" kern="1200" dirty="0" smtClean="0">
                <a:solidFill>
                  <a:schemeClr val="tx1"/>
                </a:solidFill>
                <a:effectLst/>
                <a:latin typeface="+mj-lt"/>
                <a:ea typeface="+mn-ea"/>
                <a:cs typeface="+mn-cs"/>
              </a:rPr>
              <a:t> </a:t>
            </a:r>
          </a:p>
        </p:txBody>
      </p:sp>
      <p:sp>
        <p:nvSpPr>
          <p:cNvPr id="4" name="Slide Number Placeholder 3"/>
          <p:cNvSpPr>
            <a:spLocks noGrp="1"/>
          </p:cNvSpPr>
          <p:nvPr>
            <p:ph type="sldNum" sz="quarter" idx="10"/>
          </p:nvPr>
        </p:nvSpPr>
        <p:spPr/>
        <p:txBody>
          <a:bodyPr/>
          <a:lstStyle/>
          <a:p>
            <a:fld id="{EF59ACFD-E827-45BF-9E3E-E461B07B9615}" type="slidenum">
              <a:rPr lang="en-US" smtClean="0"/>
              <a:t>5</a:t>
            </a:fld>
            <a:endParaRPr lang="en-US"/>
          </a:p>
        </p:txBody>
      </p:sp>
    </p:spTree>
    <p:extLst>
      <p:ext uri="{BB962C8B-B14F-4D97-AF65-F5344CB8AC3E}">
        <p14:creationId xmlns:p14="http://schemas.microsoft.com/office/powerpoint/2010/main" val="9218597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smtClean="0"/>
              <a:t>This</a:t>
            </a:r>
            <a:r>
              <a:rPr lang="en-US" baseline="0" dirty="0" smtClean="0"/>
              <a:t> is not a mere prediction. Co</a:t>
            </a:r>
            <a:r>
              <a:rPr lang="en-US" dirty="0" smtClean="0"/>
              <a:t>mpanies</a:t>
            </a:r>
            <a:r>
              <a:rPr lang="en-US" baseline="0" dirty="0" smtClean="0"/>
              <a:t> are increasingly reporting water risk</a:t>
            </a:r>
            <a:endParaRPr lang="en-US" dirty="0" smtClean="0"/>
          </a:p>
          <a:p>
            <a:pPr>
              <a:spcBef>
                <a:spcPct val="0"/>
              </a:spcBef>
            </a:pPr>
            <a:r>
              <a:rPr lang="en-US" dirty="0" smtClean="0"/>
              <a:t>27 percent of companies assessed in CERES</a:t>
            </a:r>
            <a:r>
              <a:rPr lang="en-US" baseline="0" dirty="0" smtClean="0"/>
              <a:t> </a:t>
            </a:r>
            <a:r>
              <a:rPr lang="en-US" dirty="0" smtClean="0">
                <a:hlinkClick r:id="rId3"/>
              </a:rPr>
              <a:t>Clearing the Waters: A Review of Corporate Water Risk Disclosure in SEC Filings</a:t>
            </a:r>
            <a:r>
              <a:rPr lang="en-US" dirty="0" smtClean="0"/>
              <a:t> made</a:t>
            </a:r>
            <a:r>
              <a:rPr lang="en-US" baseline="0" dirty="0" smtClean="0"/>
              <a:t> the </a:t>
            </a:r>
            <a:r>
              <a:rPr lang="en-US" dirty="0" smtClean="0"/>
              <a:t>between climate change and water risk in 2011, up from 10 percent in 2009, according to a report from Ceres. Those</a:t>
            </a:r>
            <a:r>
              <a:rPr lang="en-US" baseline="0" dirty="0" smtClean="0"/>
              <a:t> include A</a:t>
            </a:r>
            <a:r>
              <a:rPr lang="en-US" dirty="0" smtClean="0"/>
              <a:t>nheuser-Busch </a:t>
            </a:r>
            <a:r>
              <a:rPr lang="en-US" dirty="0" err="1" smtClean="0"/>
              <a:t>InBev</a:t>
            </a:r>
            <a:r>
              <a:rPr lang="en-US" dirty="0" smtClean="0"/>
              <a:t>, PepsiCo, KB Home, Alcoa and Intel </a:t>
            </a:r>
          </a:p>
          <a:p>
            <a:pPr>
              <a:spcBef>
                <a:spcPct val="0"/>
              </a:spcBef>
            </a:pPr>
            <a:endParaRPr lang="en-US" dirty="0" smtClean="0"/>
          </a:p>
          <a:p>
            <a:pPr>
              <a:spcBef>
                <a:spcPct val="0"/>
              </a:spcBef>
            </a:pPr>
            <a:r>
              <a:rPr lang="en-US" dirty="0" smtClean="0"/>
              <a:t>Companies disclosing water-related physical risks increased from 76 percent to 87 percent (see chart), according to the report. Oil and gas, and chemical companies’ reported exposure to physical water risks jumped to 31 percent and 45 percent, respectively. Additionally, the study found a 46 percent increase in the number of food companies reporting exposure to water-related risks.</a:t>
            </a:r>
          </a:p>
          <a:p>
            <a:pPr>
              <a:spcBef>
                <a:spcPct val="0"/>
              </a:spcBef>
            </a:pPr>
            <a:endParaRPr lang="en-US" dirty="0" smtClean="0"/>
          </a:p>
          <a:p>
            <a:pPr>
              <a:spcBef>
                <a:spcPct val="0"/>
              </a:spcBef>
            </a:pPr>
            <a:r>
              <a:rPr lang="en-US" dirty="0" smtClean="0"/>
              <a:t>Of the 11 food companies evaluated, Archer Daniels Midland, Bunge, PepsiCo and Smithfield were the ones with water-related supply chain risk disclosures that mentioned specific agricultural commodities or regions facing water risk, or discussed climate-change impacts on their supply chains, Ceres says.</a:t>
            </a:r>
          </a:p>
        </p:txBody>
      </p:sp>
      <p:sp>
        <p:nvSpPr>
          <p:cNvPr id="51204"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r"/>
            <a:fld id="{86CAE8A0-FCFC-4324-A5F7-B33D138091D1}" type="slidenum">
              <a:rPr lang="en-US" sz="1200"/>
              <a:pPr algn="r"/>
              <a:t>32</a:t>
            </a:fld>
            <a:endParaRPr 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1"/>
                </a:solidFill>
              </a:rPr>
              <a:t>Or The Huffington Post…. Supply risk is upon us.</a:t>
            </a:r>
            <a:endParaRPr lang="en-US"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sym typeface="Wingdings" pitchFamily="2" charset="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sym typeface="Wingdings" pitchFamily="2" charset="2"/>
              </a:rPr>
              <a:t>CORN</a:t>
            </a:r>
            <a:r>
              <a:rPr lang="en-US" sz="1200" baseline="0" dirty="0" smtClean="0">
                <a:solidFill>
                  <a:schemeClr val="tx1"/>
                </a:solidFill>
                <a:sym typeface="Wingdings" pitchFamily="2" charset="2"/>
              </a:rPr>
              <a:t> SUPPLY DISRUPTION</a:t>
            </a:r>
            <a:endParaRPr lang="en-US" dirty="0" smtClean="0">
              <a:solidFill>
                <a:schemeClr val="tx1"/>
              </a:solidFill>
            </a:endParaRPr>
          </a:p>
          <a:p>
            <a:r>
              <a:rPr lang="en-US" dirty="0" smtClean="0">
                <a:solidFill>
                  <a:schemeClr val="tx1"/>
                </a:solidFill>
              </a:rPr>
              <a:t>Supply disruption:</a:t>
            </a:r>
            <a:r>
              <a:rPr lang="en-US" baseline="0" dirty="0" smtClean="0">
                <a:solidFill>
                  <a:schemeClr val="tx1"/>
                </a:solidFill>
              </a:rPr>
              <a:t> </a:t>
            </a:r>
            <a:r>
              <a:rPr lang="en-US" dirty="0" smtClean="0">
                <a:solidFill>
                  <a:schemeClr val="tx1"/>
                </a:solidFill>
              </a:rPr>
              <a:t>It’s happening and we</a:t>
            </a:r>
            <a:r>
              <a:rPr lang="en-US" baseline="0" dirty="0" smtClean="0">
                <a:solidFill>
                  <a:schemeClr val="tx1"/>
                </a:solidFill>
              </a:rPr>
              <a:t> can only expect it to get worse.</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33</a:t>
            </a:fld>
            <a:endParaRPr lang="en-US"/>
          </a:p>
        </p:txBody>
      </p:sp>
    </p:spTree>
    <p:extLst>
      <p:ext uri="{BB962C8B-B14F-4D97-AF65-F5344CB8AC3E}">
        <p14:creationId xmlns:p14="http://schemas.microsoft.com/office/powerpoint/2010/main" val="2883827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buFontTx/>
              <a:buNone/>
            </a:pPr>
            <a:r>
              <a:rPr lang="en-US" sz="1200" b="1" dirty="0" smtClean="0"/>
              <a:t>DI</a:t>
            </a:r>
            <a:r>
              <a:rPr lang="en-US" sz="1200" b="1" baseline="0" dirty="0" smtClean="0"/>
              <a:t>SCUSSION: </a:t>
            </a:r>
            <a:r>
              <a:rPr lang="en-US" sz="1200" b="0" baseline="0" dirty="0" smtClean="0"/>
              <a:t>Ask participants if they have seen changes from unusual disruptive weather events and climate trends.   Unseasonal droughts? Floods not expected for the region, attributed to environmental changes? Supply disruption? </a:t>
            </a:r>
            <a:endParaRPr lang="en-US" sz="1200" b="0" dirty="0" smtClean="0"/>
          </a:p>
        </p:txBody>
      </p:sp>
      <p:sp>
        <p:nvSpPr>
          <p:cNvPr id="4" name="Slide Number Placeholder 3"/>
          <p:cNvSpPr>
            <a:spLocks noGrp="1"/>
          </p:cNvSpPr>
          <p:nvPr>
            <p:ph type="sldNum" sz="quarter" idx="10"/>
          </p:nvPr>
        </p:nvSpPr>
        <p:spPr/>
        <p:txBody>
          <a:bodyPr/>
          <a:lstStyle/>
          <a:p>
            <a:fld id="{D817C3F8-7FE1-44B2-992F-AA46AD7223CE}" type="slidenum">
              <a:rPr lang="en-US" smtClean="0"/>
              <a:t>34</a:t>
            </a:fld>
            <a:endParaRPr lang="en-US"/>
          </a:p>
        </p:txBody>
      </p:sp>
    </p:spTree>
    <p:extLst>
      <p:ext uri="{BB962C8B-B14F-4D97-AF65-F5344CB8AC3E}">
        <p14:creationId xmlns:p14="http://schemas.microsoft.com/office/powerpoint/2010/main" val="30516375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j-lt"/>
                <a:ea typeface="+mn-ea"/>
                <a:cs typeface="+mn-cs"/>
              </a:rPr>
              <a:t>Th</a:t>
            </a:r>
            <a:r>
              <a:rPr lang="en-US" sz="1200" b="0" i="0" kern="1200" baseline="0" dirty="0" smtClean="0">
                <a:solidFill>
                  <a:schemeClr val="tx1"/>
                </a:solidFill>
                <a:effectLst/>
                <a:latin typeface="+mn-lt"/>
                <a:ea typeface="+mn-ea"/>
                <a:cs typeface="+mn-cs"/>
              </a:rPr>
              <a:t>e business opportunity is very clear.</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j-lt"/>
              <a:ea typeface="+mn-ea"/>
              <a:cs typeface="+mn-cs"/>
            </a:endParaRPr>
          </a:p>
          <a:p>
            <a:pPr marL="171450" indent="-171450">
              <a:buFont typeface="Arial" pitchFamily="34" charset="0"/>
              <a:buChar char="•"/>
            </a:pPr>
            <a:r>
              <a:rPr lang="en-US" baseline="0" dirty="0" smtClean="0">
                <a:solidFill>
                  <a:schemeClr val="tx1"/>
                </a:solidFill>
              </a:rPr>
              <a:t>Our customers are pushing us</a:t>
            </a:r>
          </a:p>
          <a:p>
            <a:pPr marL="171450" indent="-171450">
              <a:buFont typeface="Arial" pitchFamily="34" charset="0"/>
              <a:buChar char="•"/>
            </a:pPr>
            <a:r>
              <a:rPr lang="en-US" baseline="0" dirty="0" smtClean="0">
                <a:solidFill>
                  <a:schemeClr val="tx1"/>
                </a:solidFill>
              </a:rPr>
              <a:t>Our shareholders expect it</a:t>
            </a:r>
          </a:p>
          <a:p>
            <a:pPr marL="171450" indent="-171450">
              <a:buFont typeface="Arial" pitchFamily="34" charset="0"/>
              <a:buChar char="•"/>
            </a:pPr>
            <a:r>
              <a:rPr lang="en-US" baseline="0" dirty="0" smtClean="0">
                <a:solidFill>
                  <a:schemeClr val="tx1"/>
                </a:solidFill>
              </a:rPr>
              <a:t>Consumers are increasingly demanding our action</a:t>
            </a:r>
          </a:p>
          <a:p>
            <a:pPr marL="171450" indent="-171450">
              <a:buFont typeface="Arial" pitchFamily="34" charset="0"/>
              <a:buChar char="•"/>
            </a:pPr>
            <a:r>
              <a:rPr lang="en-US" baseline="0" dirty="0" smtClean="0">
                <a:solidFill>
                  <a:schemeClr val="tx1"/>
                </a:solidFill>
              </a:rPr>
              <a:t>We need to act to prevent an untenable environment/losses</a:t>
            </a:r>
          </a:p>
          <a:p>
            <a:pPr marL="171450" indent="-171450">
              <a:buFont typeface="Arial" pitchFamily="34" charset="0"/>
              <a:buChar char="•"/>
            </a:pPr>
            <a:r>
              <a:rPr lang="en-US" baseline="0" dirty="0" smtClean="0">
                <a:solidFill>
                  <a:schemeClr val="tx1"/>
                </a:solidFill>
              </a:rPr>
              <a:t>And we need to secure our supply</a:t>
            </a:r>
          </a:p>
        </p:txBody>
      </p:sp>
      <p:sp>
        <p:nvSpPr>
          <p:cNvPr id="4" name="Slide Number Placeholder 3"/>
          <p:cNvSpPr>
            <a:spLocks noGrp="1"/>
          </p:cNvSpPr>
          <p:nvPr>
            <p:ph type="sldNum" sz="quarter" idx="10"/>
          </p:nvPr>
        </p:nvSpPr>
        <p:spPr/>
        <p:txBody>
          <a:bodyPr/>
          <a:lstStyle/>
          <a:p>
            <a:fld id="{EF59ACFD-E827-45BF-9E3E-E461B07B9615}" type="slidenum">
              <a:rPr lang="en-US" smtClean="0"/>
              <a:t>35</a:t>
            </a:fld>
            <a:endParaRPr lang="en-US"/>
          </a:p>
        </p:txBody>
      </p:sp>
    </p:spTree>
    <p:extLst>
      <p:ext uri="{BB962C8B-B14F-4D97-AF65-F5344CB8AC3E}">
        <p14:creationId xmlns:p14="http://schemas.microsoft.com/office/powerpoint/2010/main" val="9218597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solidFill>
                  <a:schemeClr val="tx1"/>
                </a:solidFill>
              </a:rPr>
              <a:t>And it is also our responsibility.  In </a:t>
            </a:r>
            <a:r>
              <a:rPr lang="en-US" sz="1200" b="0" i="0" u="none" strike="noStrike" kern="1200" baseline="0" dirty="0" smtClean="0">
                <a:solidFill>
                  <a:schemeClr val="tx1"/>
                </a:solidFill>
                <a:latin typeface="+mn-lt"/>
                <a:ea typeface="+mn-ea"/>
                <a:cs typeface="+mn-cs"/>
              </a:rPr>
              <a:t>order to maintain their license to operate, bottling companies need to be responsible stewards of the environment and positively contribute to the communities in which they operate. Working with suppliers, local nonprofits and stakeholders to build healthier communities to work, live, and play. </a:t>
            </a: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36</a:t>
            </a:fld>
            <a:endParaRPr lang="en-US"/>
          </a:p>
        </p:txBody>
      </p:sp>
    </p:spTree>
    <p:extLst>
      <p:ext uri="{BB962C8B-B14F-4D97-AF65-F5344CB8AC3E}">
        <p14:creationId xmlns:p14="http://schemas.microsoft.com/office/powerpoint/2010/main" val="11493427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solidFill>
                  <a:schemeClr val="tx1"/>
                </a:solidFill>
              </a:rPr>
              <a:t>But it is not just about business, it is also about Societal Impact, and our impact as a members of the community.</a:t>
            </a:r>
          </a:p>
          <a:p>
            <a:r>
              <a:rPr lang="en-US" baseline="0" dirty="0" smtClean="0">
                <a:solidFill>
                  <a:schemeClr val="tx1"/>
                </a:solidFill>
              </a:rPr>
              <a:t>An important part of our World (Environment) commitment is our partnership with the World Wildlife Fund.</a:t>
            </a:r>
          </a:p>
          <a:p>
            <a:endParaRPr lang="en-US" baseline="0" dirty="0" smtClean="0">
              <a:solidFill>
                <a:schemeClr val="tx1"/>
              </a:solidFill>
            </a:endParaRPr>
          </a:p>
          <a:p>
            <a:r>
              <a:rPr lang="en-US" baseline="0" dirty="0" smtClean="0">
                <a:solidFill>
                  <a:schemeClr val="tx1"/>
                </a:solidFill>
              </a:rPr>
              <a:t>ASK: </a:t>
            </a:r>
          </a:p>
          <a:p>
            <a:r>
              <a:rPr lang="en-US" baseline="0" dirty="0" smtClean="0">
                <a:solidFill>
                  <a:schemeClr val="tx1"/>
                </a:solidFill>
              </a:rPr>
              <a:t>How many people knew about the partnership before today?</a:t>
            </a:r>
          </a:p>
          <a:p>
            <a:r>
              <a:rPr lang="en-US" baseline="0" dirty="0" smtClean="0">
                <a:solidFill>
                  <a:schemeClr val="tx1"/>
                </a:solidFill>
              </a:rPr>
              <a:t>What does the partnership do?</a:t>
            </a:r>
          </a:p>
          <a:p>
            <a:endParaRPr lang="en-US" baseline="0" dirty="0" smtClean="0">
              <a:solidFill>
                <a:schemeClr val="tx1"/>
              </a:solidFill>
            </a:endParaRPr>
          </a:p>
          <a:p>
            <a:r>
              <a:rPr lang="en-US" baseline="0" dirty="0" smtClean="0">
                <a:solidFill>
                  <a:schemeClr val="tx1"/>
                </a:solidFill>
              </a:rPr>
              <a:t>Through the global partnership Coca-Cola and WWF have committed to conserve and protect our freshwater resources. We are:</a:t>
            </a:r>
          </a:p>
          <a:p>
            <a:pPr marL="171450" indent="-171450" fontAlgn="base">
              <a:buFont typeface="Arial" pitchFamily="34" charset="0"/>
              <a:buChar char="•"/>
            </a:pPr>
            <a:r>
              <a:rPr lang="en-US" sz="1200" b="0" i="0" kern="1200" dirty="0" smtClean="0">
                <a:solidFill>
                  <a:schemeClr val="tx1"/>
                </a:solidFill>
                <a:effectLst/>
                <a:latin typeface="+mn-lt"/>
                <a:ea typeface="+mn-ea"/>
                <a:cs typeface="+mn-cs"/>
              </a:rPr>
              <a:t>helping ensure healthy, resilient river basins in 11 key regions</a:t>
            </a:r>
          </a:p>
          <a:p>
            <a:pPr marL="171450" indent="-171450" fontAlgn="base">
              <a:buFont typeface="Arial" pitchFamily="34" charset="0"/>
              <a:buChar char="•"/>
            </a:pPr>
            <a:r>
              <a:rPr lang="en-US" sz="1200" b="0" i="0" kern="1200" dirty="0" smtClean="0">
                <a:solidFill>
                  <a:schemeClr val="tx1"/>
                </a:solidFill>
                <a:effectLst/>
                <a:latin typeface="+mn-lt"/>
                <a:ea typeface="+mn-ea"/>
                <a:cs typeface="+mn-cs"/>
              </a:rPr>
              <a:t>measurably improving environmental performance across the company’s value chain</a:t>
            </a:r>
          </a:p>
          <a:p>
            <a:pPr marL="171450" indent="-171450" fontAlgn="base">
              <a:buFont typeface="Arial" pitchFamily="34" charset="0"/>
              <a:buChar char="•"/>
            </a:pPr>
            <a:r>
              <a:rPr lang="en-US" sz="1200" b="0" i="0" kern="1200" dirty="0" smtClean="0">
                <a:solidFill>
                  <a:schemeClr val="tx1"/>
                </a:solidFill>
                <a:effectLst/>
                <a:latin typeface="+mn-lt"/>
                <a:ea typeface="+mn-ea"/>
                <a:cs typeface="+mn-cs"/>
              </a:rPr>
              <a:t>integrating the value of nature into public and private decision-making processes</a:t>
            </a:r>
          </a:p>
          <a:p>
            <a:pPr marL="171450" indent="-171450" fontAlgn="base">
              <a:buFont typeface="Arial" pitchFamily="34" charset="0"/>
              <a:buChar char="•"/>
            </a:pPr>
            <a:r>
              <a:rPr lang="en-US" sz="1200" b="0" i="0" kern="1200" dirty="0" smtClean="0">
                <a:solidFill>
                  <a:schemeClr val="tx1"/>
                </a:solidFill>
                <a:effectLst/>
                <a:latin typeface="+mn-lt"/>
                <a:ea typeface="+mn-ea"/>
                <a:cs typeface="+mn-cs"/>
              </a:rPr>
              <a:t>convening influential partners to help solve shared global challenges</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Engaging</a:t>
            </a:r>
            <a:r>
              <a:rPr lang="en-US" sz="1200" b="0" i="0" kern="1200" baseline="0" dirty="0" smtClean="0">
                <a:solidFill>
                  <a:schemeClr val="tx1"/>
                </a:solidFill>
                <a:effectLst/>
                <a:latin typeface="+mn-lt"/>
                <a:ea typeface="+mn-ea"/>
                <a:cs typeface="+mn-cs"/>
              </a:rPr>
              <a:t> in c</a:t>
            </a:r>
            <a:r>
              <a:rPr lang="en-US" sz="1200" b="0" i="0" kern="1200" dirty="0" smtClean="0">
                <a:solidFill>
                  <a:schemeClr val="tx1"/>
                </a:solidFill>
                <a:effectLst/>
                <a:latin typeface="+mn-lt"/>
                <a:ea typeface="+mn-ea"/>
                <a:cs typeface="+mn-cs"/>
              </a:rPr>
              <a:t>limate reduction is an essential part</a:t>
            </a:r>
            <a:r>
              <a:rPr lang="en-US" sz="1200" b="0" i="0" kern="1200" baseline="0" dirty="0" smtClean="0">
                <a:solidFill>
                  <a:schemeClr val="tx1"/>
                </a:solidFill>
                <a:effectLst/>
                <a:latin typeface="+mn-lt"/>
                <a:ea typeface="+mn-ea"/>
                <a:cs typeface="+mn-cs"/>
              </a:rPr>
              <a:t> of our initiative – to preserve our water, to serve our community.</a:t>
            </a:r>
          </a:p>
          <a:p>
            <a:pPr fontAlgn="base"/>
            <a:r>
              <a:rPr lang="en-US" sz="1200" b="0" i="0" kern="1200" baseline="0" dirty="0" smtClean="0">
                <a:solidFill>
                  <a:schemeClr val="tx1"/>
                </a:solidFill>
                <a:effectLst/>
                <a:latin typeface="+mn-lt"/>
                <a:ea typeface="+mn-ea"/>
                <a:cs typeface="+mn-cs"/>
              </a:rPr>
              <a:t>It’s not just good business sense. It’s good corporate citizenship.</a:t>
            </a:r>
            <a:endParaRPr lang="en-US" sz="1200" b="0" i="0" kern="1200" dirty="0" smtClean="0">
              <a:solidFill>
                <a:schemeClr val="tx1"/>
              </a:solidFill>
              <a:effectLst/>
              <a:latin typeface="+mn-lt"/>
              <a:ea typeface="+mn-ea"/>
              <a:cs typeface="+mn-cs"/>
            </a:endParaRPr>
          </a:p>
          <a:p>
            <a:endParaRPr lang="en-US" dirty="0" smtClean="0"/>
          </a:p>
          <a:p>
            <a:r>
              <a:rPr lang="en-US" b="1" dirty="0" smtClean="0"/>
              <a:t>At</a:t>
            </a:r>
            <a:r>
              <a:rPr lang="en-US" b="1" baseline="0" dirty="0" smtClean="0"/>
              <a:t> that same time </a:t>
            </a:r>
            <a:r>
              <a:rPr lang="en-US" b="1" dirty="0" smtClean="0"/>
              <a:t>that we say it’s</a:t>
            </a:r>
            <a:r>
              <a:rPr lang="en-US" b="1" baseline="0" dirty="0" smtClean="0"/>
              <a:t> not about business, let’s talk about how our partnership with WWF was very good for business.</a:t>
            </a:r>
          </a:p>
          <a:p>
            <a:endParaRPr lang="en-US" b="1" baseline="0" dirty="0" smtClean="0"/>
          </a:p>
          <a:p>
            <a:r>
              <a:rPr lang="en-US" b="1" baseline="0" dirty="0" smtClean="0"/>
              <a:t>WWF has partnered with Coca-Cola to set climate goals and to deliver on performance in these areas. In the next module, you’ll hear about how Coca-Cola partnered with WWF to develop and launch the Top 10 Energy Savings Challenge, which should help Coca-Cola meet over 50% of its carbon goal, as well as how WWF works with Coca-Cola across all areas of the value chain to deliver real business value.</a:t>
            </a:r>
          </a:p>
        </p:txBody>
      </p:sp>
      <p:sp>
        <p:nvSpPr>
          <p:cNvPr id="4" name="Slide Number Placeholder 3"/>
          <p:cNvSpPr>
            <a:spLocks noGrp="1"/>
          </p:cNvSpPr>
          <p:nvPr>
            <p:ph type="sldNum" sz="quarter" idx="10"/>
          </p:nvPr>
        </p:nvSpPr>
        <p:spPr/>
        <p:txBody>
          <a:bodyPr/>
          <a:lstStyle/>
          <a:p>
            <a:fld id="{D817C3F8-7FE1-44B2-992F-AA46AD7223CE}" type="slidenum">
              <a:rPr lang="en-US" smtClean="0"/>
              <a:t>37</a:t>
            </a:fld>
            <a:endParaRPr lang="en-US"/>
          </a:p>
        </p:txBody>
      </p:sp>
    </p:spTree>
    <p:extLst>
      <p:ext uri="{BB962C8B-B14F-4D97-AF65-F5344CB8AC3E}">
        <p14:creationId xmlns:p14="http://schemas.microsoft.com/office/powerpoint/2010/main" val="32043285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dirty="0" smtClean="0">
                <a:latin typeface="+mj-lt"/>
                <a:cs typeface="Arial" pitchFamily="34" charset="0"/>
              </a:rPr>
              <a:t>We’ve heard the</a:t>
            </a:r>
            <a:r>
              <a:rPr lang="en-US" sz="1100" b="0" baseline="0" dirty="0" smtClean="0">
                <a:latin typeface="+mj-lt"/>
                <a:cs typeface="Arial" pitchFamily="34" charset="0"/>
              </a:rPr>
              <a:t> “why”. </a:t>
            </a:r>
            <a:r>
              <a:rPr lang="en-US" sz="1100" b="0" dirty="0" smtClean="0">
                <a:latin typeface="+mj-lt"/>
                <a:cs typeface="Arial" pitchFamily="34" charset="0"/>
              </a:rPr>
              <a:t>The goals of our engaging</a:t>
            </a:r>
            <a:r>
              <a:rPr lang="en-US" sz="1100" b="0" baseline="0" dirty="0" smtClean="0">
                <a:latin typeface="+mj-lt"/>
                <a:cs typeface="Arial" pitchFamily="34" charset="0"/>
              </a:rPr>
              <a:t> on climate action are:</a:t>
            </a:r>
          </a:p>
          <a:p>
            <a:endParaRPr lang="en-US" sz="1100" b="0" baseline="0" dirty="0" smtClean="0">
              <a:latin typeface="+mj-lt"/>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100" b="0" dirty="0" smtClean="0">
                <a:solidFill>
                  <a:schemeClr val="bg1"/>
                </a:solidFill>
                <a:latin typeface="+mj-lt"/>
                <a:cs typeface="Arial"/>
              </a:rPr>
              <a:t>Meet buyer’s expectations and enhance competitive positioning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b="0" dirty="0" smtClean="0">
                <a:solidFill>
                  <a:schemeClr val="tx1"/>
                </a:solidFill>
                <a:latin typeface="+mj-lt"/>
                <a:cs typeface="Arial" pitchFamily="34" charset="0"/>
                <a:sym typeface="Wingdings" pitchFamily="2" charset="2"/>
              </a:rPr>
              <a:t> </a:t>
            </a:r>
          </a:p>
          <a:p>
            <a:pPr>
              <a:lnSpc>
                <a:spcPct val="90000"/>
              </a:lnSpc>
            </a:pPr>
            <a:r>
              <a:rPr lang="en-US" sz="1100" b="0" dirty="0" smtClean="0">
                <a:solidFill>
                  <a:schemeClr val="bg1"/>
                </a:solidFill>
                <a:latin typeface="+mj-lt"/>
                <a:cs typeface="Arial"/>
              </a:rPr>
              <a:t>Capitalize on opportunities for innovation and cost savings.</a:t>
            </a:r>
          </a:p>
          <a:p>
            <a:r>
              <a:rPr lang="en-US" sz="1100" b="0" dirty="0" smtClean="0">
                <a:solidFill>
                  <a:schemeClr val="tx1"/>
                </a:solidFill>
                <a:latin typeface="+mj-lt"/>
                <a:cs typeface="Arial" pitchFamily="34" charset="0"/>
                <a:sym typeface="Wingdings" pitchFamily="2" charset="2"/>
              </a:rPr>
              <a:t></a:t>
            </a:r>
            <a:endParaRPr lang="en-US" sz="1100" b="0" dirty="0" smtClean="0">
              <a:latin typeface="+mj-lt"/>
              <a:cs typeface="Arial" pitchFamily="34" charset="0"/>
            </a:endParaRPr>
          </a:p>
          <a:p>
            <a:pPr>
              <a:lnSpc>
                <a:spcPct val="90000"/>
              </a:lnSpc>
            </a:pPr>
            <a:r>
              <a:rPr lang="en-US" sz="1100" b="0" dirty="0" smtClean="0">
                <a:solidFill>
                  <a:schemeClr val="bg1"/>
                </a:solidFill>
                <a:latin typeface="+mj-lt"/>
                <a:cs typeface="Arial"/>
              </a:rPr>
              <a:t>Manage risk/secure resources.</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b="0" dirty="0" smtClean="0">
                <a:solidFill>
                  <a:schemeClr val="tx1"/>
                </a:solidFill>
                <a:latin typeface="+mj-lt"/>
                <a:cs typeface="Arial" pitchFamily="34" charset="0"/>
                <a:sym typeface="Wingdings" pitchFamily="2" charset="2"/>
              </a:rPr>
              <a:t></a:t>
            </a:r>
          </a:p>
          <a:p>
            <a:pPr>
              <a:lnSpc>
                <a:spcPct val="90000"/>
              </a:lnSpc>
            </a:pPr>
            <a:r>
              <a:rPr lang="en-US" sz="1100" b="0" dirty="0" smtClean="0">
                <a:solidFill>
                  <a:schemeClr val="bg1"/>
                </a:solidFill>
                <a:latin typeface="+mj-lt"/>
                <a:cs typeface="Arial"/>
              </a:rPr>
              <a:t>Protect the planet/corporate citizenship.</a:t>
            </a: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38</a:t>
            </a:fld>
            <a:endParaRPr lang="en-US"/>
          </a:p>
        </p:txBody>
      </p:sp>
    </p:spTree>
    <p:extLst>
      <p:ext uri="{BB962C8B-B14F-4D97-AF65-F5344CB8AC3E}">
        <p14:creationId xmlns:p14="http://schemas.microsoft.com/office/powerpoint/2010/main" val="21756783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mn-ea"/>
                <a:cs typeface="+mn-cs"/>
              </a:rPr>
              <a:t>EXERCISE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kern="1200" baseline="0" dirty="0" smtClean="0">
                <a:solidFill>
                  <a:schemeClr val="tx1"/>
                </a:solidFill>
                <a:latin typeface="+mn-lt"/>
                <a:ea typeface="+mn-ea"/>
                <a:cs typeface="+mn-cs"/>
              </a:rPr>
              <a:t>Split into your respective groups.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u="none" kern="1200" baseline="0" dirty="0" smtClean="0">
                <a:solidFill>
                  <a:schemeClr val="tx1"/>
                </a:solidFill>
                <a:latin typeface="+mn-lt"/>
                <a:ea typeface="+mn-ea"/>
                <a:cs typeface="+mn-cs"/>
              </a:rPr>
              <a:t>You have 3 </a:t>
            </a:r>
            <a:r>
              <a:rPr lang="en-US" sz="1200" kern="1200" baseline="0" dirty="0" smtClean="0">
                <a:solidFill>
                  <a:schemeClr val="tx1"/>
                </a:solidFill>
                <a:latin typeface="+mn-lt"/>
                <a:ea typeface="+mn-ea"/>
                <a:cs typeface="+mn-cs"/>
              </a:rPr>
              <a:t>minutes to present to a group of your internal colleagues in Ingredient </a:t>
            </a:r>
            <a:r>
              <a:rPr lang="en-US" sz="1200" kern="1200" dirty="0" smtClean="0">
                <a:solidFill>
                  <a:schemeClr val="tx1"/>
                </a:solidFill>
                <a:latin typeface="+mn-lt"/>
                <a:ea typeface="+mn-ea"/>
                <a:cs typeface="+mn-cs"/>
              </a:rPr>
              <a:t>Procurement (within</a:t>
            </a:r>
            <a:r>
              <a:rPr lang="en-US" sz="1200" kern="1200" baseline="0" dirty="0" smtClean="0">
                <a:solidFill>
                  <a:schemeClr val="tx1"/>
                </a:solidFill>
                <a:latin typeface="+mn-lt"/>
                <a:ea typeface="+mn-ea"/>
                <a:cs typeface="+mn-cs"/>
              </a:rPr>
              <a:t> your Group)</a:t>
            </a:r>
            <a:r>
              <a:rPr lang="en-US" sz="1200" kern="1200" dirty="0" smtClean="0">
                <a:solidFill>
                  <a:schemeClr val="tx1"/>
                </a:solidFill>
                <a:latin typeface="+mn-lt"/>
                <a:ea typeface="+mn-ea"/>
                <a:cs typeface="+mn-cs"/>
              </a:rPr>
              <a:t> about the importance</a:t>
            </a:r>
            <a:r>
              <a:rPr lang="en-US" sz="1200" kern="1200" baseline="0" dirty="0" smtClean="0">
                <a:solidFill>
                  <a:schemeClr val="tx1"/>
                </a:solidFill>
                <a:latin typeface="+mn-lt"/>
                <a:ea typeface="+mn-ea"/>
                <a:cs typeface="+mn-cs"/>
              </a:rPr>
              <a:t> of looking for carbon opportunity in their sourcing.</a:t>
            </a:r>
            <a:r>
              <a:rPr lang="en-US" sz="1200" kern="1200" dirty="0" smtClean="0">
                <a:solidFill>
                  <a:schemeClr val="tx1"/>
                </a:solidFill>
                <a:latin typeface="+mn-lt"/>
                <a:ea typeface="+mn-ea"/>
                <a:cs typeface="+mn-cs"/>
              </a:rPr>
              <a:t> </a:t>
            </a:r>
            <a:r>
              <a:rPr lang="en-US" sz="1200" b="1" u="sng" kern="1200" dirty="0" smtClean="0">
                <a:solidFill>
                  <a:schemeClr val="tx1"/>
                </a:solidFill>
                <a:latin typeface="+mn-lt"/>
                <a:ea typeface="+mn-ea"/>
                <a:cs typeface="+mn-cs"/>
              </a:rPr>
              <a:t>Your goal is to convince them</a:t>
            </a:r>
            <a:r>
              <a:rPr lang="en-US" sz="1200" b="1" u="sng" kern="1200" baseline="0" dirty="0" smtClean="0">
                <a:solidFill>
                  <a:schemeClr val="tx1"/>
                </a:solidFill>
                <a:latin typeface="+mn-lt"/>
                <a:ea typeface="+mn-ea"/>
                <a:cs typeface="+mn-cs"/>
              </a:rPr>
              <a:t> it’s important to start working on reducing carbon impact along the supply chain.</a:t>
            </a:r>
            <a:r>
              <a:rPr lang="en-US" sz="1200" kern="1200" dirty="0" smtClean="0">
                <a:solidFill>
                  <a:schemeClr val="tx1"/>
                </a:solidFill>
                <a:latin typeface="+mn-lt"/>
                <a:ea typeface="+mn-ea"/>
                <a:cs typeface="+mn-cs"/>
                <a:sym typeface="Wingdings" pitchFamily="2" charset="2"/>
              </a:rPr>
              <a:t> We are going to judge your presentations based</a:t>
            </a:r>
            <a:r>
              <a:rPr lang="en-US" sz="1200" kern="1200" baseline="0" dirty="0" smtClean="0">
                <a:solidFill>
                  <a:schemeClr val="tx1"/>
                </a:solidFill>
                <a:latin typeface="+mn-lt"/>
                <a:ea typeface="+mn-ea"/>
                <a:cs typeface="+mn-cs"/>
                <a:sym typeface="Wingdings" pitchFamily="2" charset="2"/>
              </a:rPr>
              <a:t> upon an undisclosed criteria set, just like you would be judged in any business conversation.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1" kern="1200" dirty="0" smtClean="0">
                <a:solidFill>
                  <a:schemeClr val="tx1"/>
                </a:solidFill>
                <a:latin typeface="+mn-lt"/>
                <a:ea typeface="+mn-ea"/>
                <a:cs typeface="+mn-cs"/>
                <a:sym typeface="Wingdings" pitchFamily="2" charset="2"/>
              </a:rPr>
              <a:t>In groups of 2-4, outline</a:t>
            </a:r>
            <a:r>
              <a:rPr lang="en-US" sz="1200" b="1" kern="1200" baseline="0" dirty="0" smtClean="0">
                <a:solidFill>
                  <a:schemeClr val="tx1"/>
                </a:solidFill>
                <a:latin typeface="+mn-lt"/>
                <a:ea typeface="+mn-ea"/>
                <a:cs typeface="+mn-cs"/>
                <a:sym typeface="Wingdings" pitchFamily="2" charset="2"/>
              </a:rPr>
              <a:t> a 3-slide presentation. Before you do this, discuss:</a:t>
            </a:r>
            <a:endParaRPr lang="en-US" sz="1200" b="1" kern="1200" dirty="0" smtClean="0">
              <a:solidFill>
                <a:schemeClr val="tx1"/>
              </a:solidFill>
              <a:latin typeface="+mn-lt"/>
              <a:ea typeface="+mn-ea"/>
              <a:cs typeface="+mn-cs"/>
              <a:sym typeface="Wingdings" pitchFamily="2" charset="2"/>
            </a:endParaRP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mn-lt"/>
                <a:ea typeface="+mn-ea"/>
                <a:cs typeface="+mn-cs"/>
                <a:sym typeface="Wingdings" pitchFamily="2" charset="2"/>
              </a:rPr>
              <a:t>What do you think would</a:t>
            </a:r>
            <a:r>
              <a:rPr lang="en-US" sz="1200" kern="1200" baseline="0" dirty="0" smtClean="0">
                <a:solidFill>
                  <a:schemeClr val="tx1"/>
                </a:solidFill>
                <a:latin typeface="+mn-lt"/>
                <a:ea typeface="+mn-ea"/>
                <a:cs typeface="+mn-cs"/>
                <a:sym typeface="Wingdings" pitchFamily="2" charset="2"/>
              </a:rPr>
              <a:t> be most important to your Ingredient Procurement colleague (Revenue, Risk, or Reputation)? (Use the context at your Group.) Why?</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latin typeface="+mn-lt"/>
                <a:ea typeface="+mn-ea"/>
                <a:cs typeface="+mn-cs"/>
                <a:sym typeface="Wingdings" pitchFamily="2" charset="2"/>
              </a:rPr>
              <a:t>Given their value (what’s most important to them), w</a:t>
            </a:r>
            <a:r>
              <a:rPr lang="en-US" sz="1200" kern="1200" dirty="0" smtClean="0">
                <a:solidFill>
                  <a:schemeClr val="tx1"/>
                </a:solidFill>
                <a:latin typeface="+mn-lt"/>
                <a:ea typeface="+mn-ea"/>
                <a:cs typeface="+mn-cs"/>
                <a:sym typeface="Wingdings" pitchFamily="2" charset="2"/>
              </a:rPr>
              <a:t>hat would</a:t>
            </a:r>
            <a:r>
              <a:rPr lang="en-US" sz="1200" kern="1200" baseline="0" dirty="0" smtClean="0">
                <a:solidFill>
                  <a:schemeClr val="tx1"/>
                </a:solidFill>
                <a:latin typeface="+mn-lt"/>
                <a:ea typeface="+mn-ea"/>
                <a:cs typeface="+mn-cs"/>
                <a:sym typeface="Wingdings" pitchFamily="2" charset="2"/>
              </a:rPr>
              <a:t> be most compelling messages to convince your colleague it was important to start thinking about this?</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mn-lt"/>
                <a:ea typeface="+mn-ea"/>
                <a:cs typeface="+mn-cs"/>
                <a:sym typeface="Wingdings" pitchFamily="2" charset="2"/>
              </a:rPr>
              <a:t>What’s your strongest piece of</a:t>
            </a:r>
            <a:r>
              <a:rPr lang="en-US" sz="1200" kern="1200" baseline="0" dirty="0" smtClean="0">
                <a:solidFill>
                  <a:schemeClr val="tx1"/>
                </a:solidFill>
                <a:latin typeface="+mn-lt"/>
                <a:ea typeface="+mn-ea"/>
                <a:cs typeface="+mn-cs"/>
                <a:sym typeface="Wingdings" pitchFamily="2" charset="2"/>
              </a:rPr>
              <a:t> evidence? </a:t>
            </a:r>
          </a:p>
          <a:p>
            <a:pPr marL="685800" marR="0" lvl="1"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tx1"/>
                </a:solidFill>
                <a:latin typeface="+mn-lt"/>
                <a:ea typeface="+mn-ea"/>
                <a:cs typeface="+mn-cs"/>
                <a:sym typeface="Wingdings" pitchFamily="2" charset="2"/>
              </a:rPr>
              <a:t>Outline your 3-slide presentation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1"/>
                </a:solidFill>
                <a:latin typeface="+mj-lt"/>
                <a:sym typeface="Wingdings" pitchFamily="2" charset="2"/>
              </a:rPr>
              <a:t> </a:t>
            </a:r>
            <a:endParaRPr lang="en-US" sz="1200" dirty="0" smtClean="0">
              <a:solidFill>
                <a:schemeClr val="tx1"/>
              </a:solidFill>
              <a:latin typeface="+mj-lt"/>
              <a:sym typeface="Wingdings"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sym typeface="Wingdings" pitchFamily="2" charset="2"/>
            </a:endParaRPr>
          </a:p>
          <a:p>
            <a:r>
              <a:rPr lang="en-US" sz="1200" baseline="0" dirty="0" smtClean="0">
                <a:solidFill>
                  <a:schemeClr val="tx1"/>
                </a:solidFill>
                <a:latin typeface="+mj-lt"/>
              </a:rPr>
              <a:t>EXERCISE</a:t>
            </a:r>
          </a:p>
          <a:p>
            <a:pPr marL="171450" indent="-171450">
              <a:buFont typeface="Arial" pitchFamily="34" charset="0"/>
              <a:buChar char="•"/>
            </a:pPr>
            <a:r>
              <a:rPr lang="en-US" sz="1200" baseline="0" dirty="0" smtClean="0">
                <a:solidFill>
                  <a:schemeClr val="tx1"/>
                </a:solidFill>
                <a:latin typeface="+mj-lt"/>
              </a:rPr>
              <a:t>After the exercise, one group will present in front of the room. </a:t>
            </a:r>
          </a:p>
          <a:p>
            <a:pPr marL="171450" indent="-171450">
              <a:buFont typeface="Arial" pitchFamily="34" charset="0"/>
              <a:buChar char="•"/>
            </a:pPr>
            <a:r>
              <a:rPr lang="en-US" sz="1200" baseline="0" dirty="0" smtClean="0">
                <a:solidFill>
                  <a:schemeClr val="tx1"/>
                </a:solidFill>
                <a:latin typeface="+mj-lt"/>
              </a:rPr>
              <a:t>Discuss what groups did/said differently</a:t>
            </a:r>
          </a:p>
          <a:p>
            <a:pPr marL="171450" indent="-171450">
              <a:buFont typeface="Arial" pitchFamily="34" charset="0"/>
              <a:buChar char="•"/>
            </a:pPr>
            <a:r>
              <a:rPr lang="en-US" sz="1200" baseline="0" dirty="0" smtClean="0">
                <a:solidFill>
                  <a:schemeClr val="tx1"/>
                </a:solidFill>
                <a:latin typeface="+mj-lt"/>
              </a:rPr>
              <a:t>Discuss what works/doesn’t work</a:t>
            </a:r>
          </a:p>
          <a:p>
            <a:pPr marL="171450" indent="-171450">
              <a:buFont typeface="Arial" pitchFamily="34" charset="0"/>
              <a:buChar char="•"/>
            </a:pPr>
            <a:r>
              <a:rPr lang="en-US" sz="1200" baseline="0" dirty="0" smtClean="0">
                <a:solidFill>
                  <a:schemeClr val="tx1"/>
                </a:solidFill>
                <a:latin typeface="+mj-lt"/>
              </a:rPr>
              <a:t>Discuss what you would need to know before having this conversation</a:t>
            </a:r>
          </a:p>
          <a:p>
            <a:endParaRPr lang="en-US" sz="1200" baseline="0" dirty="0" smtClean="0">
              <a:solidFill>
                <a:schemeClr val="tx1"/>
              </a:solidFill>
              <a:latin typeface="+mj-lt"/>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39</a:t>
            </a:fld>
            <a:endParaRPr lang="en-US"/>
          </a:p>
        </p:txBody>
      </p:sp>
    </p:spTree>
    <p:extLst>
      <p:ext uri="{BB962C8B-B14F-4D97-AF65-F5344CB8AC3E}">
        <p14:creationId xmlns:p14="http://schemas.microsoft.com/office/powerpoint/2010/main" val="1033362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smtClean="0">
              <a:latin typeface="+mj-lt"/>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40</a:t>
            </a:fld>
            <a:endParaRPr lang="en-US"/>
          </a:p>
        </p:txBody>
      </p:sp>
    </p:spTree>
    <p:extLst>
      <p:ext uri="{BB962C8B-B14F-4D97-AF65-F5344CB8AC3E}">
        <p14:creationId xmlns:p14="http://schemas.microsoft.com/office/powerpoint/2010/main" val="1033362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j-lt"/>
              </a:rPr>
              <a:t>It’s important to act,</a:t>
            </a:r>
            <a:r>
              <a:rPr lang="en-US" sz="1200" baseline="0" dirty="0" smtClean="0">
                <a:solidFill>
                  <a:schemeClr val="tx1"/>
                </a:solidFill>
                <a:latin typeface="+mj-lt"/>
              </a:rPr>
              <a:t> and we must be good messengers in our own organizations about why this is so important and how we can act.  </a:t>
            </a:r>
            <a:r>
              <a:rPr lang="en-US" sz="1200" dirty="0" smtClean="0">
                <a:solidFill>
                  <a:schemeClr val="tx1"/>
                </a:solidFill>
                <a:latin typeface="+mj-lt"/>
              </a:rPr>
              <a:t>GHG Strategy cannot be separate from your strategic business plan. It is part of it, integrated throughout your planning.</a:t>
            </a:r>
            <a:r>
              <a:rPr lang="en-US" sz="1200" baseline="0" dirty="0" smtClean="0">
                <a:solidFill>
                  <a:schemeClr val="tx1"/>
                </a:solidFill>
                <a:latin typeface="+mj-lt"/>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solidFill>
                <a:schemeClr val="tx1"/>
              </a:solidFill>
              <a:latin typeface="+mj-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1"/>
                </a:solidFill>
                <a:latin typeface="+mj-lt"/>
              </a:rPr>
              <a:t>Now we’ll look at what it means to act: in our next module we’ll look to identify waste. The cost savings and wasted opportunity (revenue) – in the supply chain. We’ll look at “the low hanging fruit” and the “not so low hanging fruit”.  And we’ll see how your peers and competitors are taking these issues head-on.</a:t>
            </a:r>
          </a:p>
        </p:txBody>
      </p:sp>
      <p:sp>
        <p:nvSpPr>
          <p:cNvPr id="4" name="Slide Number Placeholder 3"/>
          <p:cNvSpPr>
            <a:spLocks noGrp="1"/>
          </p:cNvSpPr>
          <p:nvPr>
            <p:ph type="sldNum" sz="quarter" idx="10"/>
          </p:nvPr>
        </p:nvSpPr>
        <p:spPr/>
        <p:txBody>
          <a:bodyPr/>
          <a:lstStyle/>
          <a:p>
            <a:fld id="{D817C3F8-7FE1-44B2-992F-AA46AD7223CE}" type="slidenum">
              <a:rPr lang="en-US" smtClean="0"/>
              <a:t>41</a:t>
            </a:fld>
            <a:endParaRPr lang="en-US"/>
          </a:p>
        </p:txBody>
      </p:sp>
    </p:spTree>
    <p:extLst>
      <p:ext uri="{BB962C8B-B14F-4D97-AF65-F5344CB8AC3E}">
        <p14:creationId xmlns:p14="http://schemas.microsoft.com/office/powerpoint/2010/main" val="4093235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tx1"/>
                </a:solidFill>
                <a:latin typeface="+mj-lt"/>
              </a:rPr>
              <a:t>Let’s start by reviewing</a:t>
            </a:r>
            <a:r>
              <a:rPr lang="en-US" sz="1200" baseline="0" dirty="0" smtClean="0">
                <a:solidFill>
                  <a:schemeClr val="tx1"/>
                </a:solidFill>
                <a:latin typeface="+mj-lt"/>
              </a:rPr>
              <a:t> the scope of the challenge.</a:t>
            </a:r>
          </a:p>
          <a:p>
            <a:endParaRPr lang="en-US" sz="1200" baseline="0" dirty="0" smtClean="0">
              <a:solidFill>
                <a:schemeClr val="tx1"/>
              </a:solidFill>
              <a:latin typeface="+mj-lt"/>
            </a:endParaRPr>
          </a:p>
          <a:p>
            <a:r>
              <a:rPr lang="en-US" sz="1200" dirty="0" smtClean="0">
                <a:solidFill>
                  <a:schemeClr val="tx1"/>
                </a:solidFill>
                <a:latin typeface="+mj-lt"/>
              </a:rPr>
              <a:t>Our goal is to </a:t>
            </a:r>
            <a:r>
              <a:rPr lang="en-US" sz="1200" baseline="0" dirty="0" smtClean="0">
                <a:solidFill>
                  <a:schemeClr val="tx1"/>
                </a:solidFill>
                <a:latin typeface="+mj-lt"/>
              </a:rPr>
              <a:t>reduce the carbon of the drink in our hand by 25%. A reminder that this is a decrease on our GHG intensity, instead of a target on direct emissions. </a:t>
            </a:r>
          </a:p>
          <a:p>
            <a:endParaRPr lang="en-US" sz="1200" baseline="0" dirty="0" smtClean="0">
              <a:solidFill>
                <a:schemeClr val="tx1"/>
              </a:solidFill>
              <a:latin typeface="+mj-lt"/>
            </a:endParaRPr>
          </a:p>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8"/>
              <a:tabLst/>
              <a:defRPr/>
            </a:pPr>
            <a:r>
              <a:rPr lang="en-US" sz="1200" baseline="0" dirty="0" smtClean="0">
                <a:solidFill>
                  <a:schemeClr val="tx1"/>
                </a:solidFill>
                <a:latin typeface="+mj-lt"/>
              </a:rPr>
              <a:t>In the past, we’ve been mostly focused on reducing carbon in our operations and factories. We’ve done good work there.  F</a:t>
            </a:r>
            <a:r>
              <a:rPr lang="en-US" sz="1200" kern="1200" baseline="0" dirty="0" smtClean="0">
                <a:solidFill>
                  <a:schemeClr val="tx1"/>
                </a:solidFill>
                <a:latin typeface="+mn-lt"/>
                <a:ea typeface="+mn-ea"/>
                <a:cs typeface="+mn-cs"/>
              </a:rPr>
              <a:t>or example, at KO a 10% GHG intensity reduction since 2004</a:t>
            </a:r>
            <a:r>
              <a:rPr lang="en-US" sz="1200" baseline="0" dirty="0" smtClean="0">
                <a:solidFill>
                  <a:schemeClr val="tx1"/>
                </a:solidFill>
                <a:latin typeface="+mj-lt"/>
              </a:rPr>
              <a:t>.  As a result, now – you can see that manufacturing – accounts for around 9% of carbon for the KO operation. </a:t>
            </a:r>
            <a:r>
              <a:rPr lang="en-US" sz="1200" baseline="0" dirty="0" smtClean="0">
                <a:solidFill>
                  <a:schemeClr val="tx1"/>
                </a:solidFill>
                <a:latin typeface="+mj-lt"/>
                <a:sym typeface="Wingdings" pitchFamily="2" charset="2"/>
              </a:rPr>
              <a:t>Without going in to deep calculations, it makes sense that working only in our manufacturing area will not get us to our goal (given our projected increase in volume). </a:t>
            </a:r>
          </a:p>
          <a:p>
            <a:pPr marL="0" marR="0" indent="0" algn="l" defTabSz="914400" rtl="0" eaLnBrk="1" fontAlgn="auto" latinLnBrk="0" hangingPunct="1">
              <a:lnSpc>
                <a:spcPct val="100000"/>
              </a:lnSpc>
              <a:spcBef>
                <a:spcPts val="0"/>
              </a:spcBef>
              <a:spcAft>
                <a:spcPts val="0"/>
              </a:spcAft>
              <a:buClrTx/>
              <a:buSzTx/>
              <a:buFont typeface="Wingdings" pitchFamily="2" charset="2"/>
              <a:buNone/>
              <a:tabLst/>
              <a:defRPr/>
            </a:pPr>
            <a:endParaRPr lang="en-US" sz="1200" dirty="0" smtClean="0">
              <a:solidFill>
                <a:schemeClr val="tx1"/>
              </a:solidFill>
              <a:latin typeface="+mj-lt"/>
            </a:endParaRPr>
          </a:p>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sz="1200" dirty="0" smtClean="0">
                <a:solidFill>
                  <a:schemeClr val="tx1"/>
                </a:solidFill>
                <a:latin typeface="+mj-lt"/>
              </a:rPr>
              <a:t>To</a:t>
            </a:r>
            <a:r>
              <a:rPr lang="en-US" sz="1200" baseline="0" dirty="0" smtClean="0">
                <a:solidFill>
                  <a:schemeClr val="tx1"/>
                </a:solidFill>
                <a:latin typeface="+mj-lt"/>
              </a:rPr>
              <a:t> meet our goal, w</a:t>
            </a:r>
            <a:r>
              <a:rPr lang="en-US" sz="1200" dirty="0" smtClean="0">
                <a:solidFill>
                  <a:schemeClr val="tx1"/>
                </a:solidFill>
                <a:latin typeface="+mj-lt"/>
              </a:rPr>
              <a:t>e need to </a:t>
            </a:r>
            <a:r>
              <a:rPr lang="en-US" sz="1200" baseline="0" dirty="0" smtClean="0">
                <a:solidFill>
                  <a:schemeClr val="tx1"/>
                </a:solidFill>
                <a:latin typeface="+mj-lt"/>
              </a:rPr>
              <a:t>look at our entire value chain, broadening our focus beyond the facility to look at risk, cost, waste and opportunity in ingredients, packaging, manufacturing, distribution, and refrigeration. </a:t>
            </a:r>
            <a:r>
              <a:rPr lang="en-US" sz="1200" kern="1200" baseline="0" dirty="0" smtClean="0">
                <a:solidFill>
                  <a:schemeClr val="tx1"/>
                </a:solidFill>
                <a:latin typeface="+mn-lt"/>
                <a:ea typeface="+mn-ea"/>
                <a:cs typeface="+mn-cs"/>
              </a:rPr>
              <a:t>Of course, these numbers will differ for all of our bottlers – based upon the product mix, the geography, and the other unique characteristics of your bottling facility, but the business opportunity spans far beyond the facility.</a:t>
            </a:r>
            <a:endParaRPr lang="en-US" sz="1200" baseline="0" dirty="0" smtClean="0">
              <a:solidFill>
                <a:schemeClr val="tx1"/>
              </a:solidFill>
              <a:latin typeface="+mj-lt"/>
            </a:endParaRPr>
          </a:p>
          <a:p>
            <a:pPr marL="0" lvl="0" indent="0">
              <a:buFont typeface="Wingdings" pitchFamily="2" charset="2"/>
              <a:buNone/>
            </a:pPr>
            <a:endParaRPr lang="en-US" sz="1200" baseline="0" dirty="0" smtClean="0">
              <a:solidFill>
                <a:schemeClr val="tx1"/>
              </a:solidFill>
              <a:latin typeface="+mj-lt"/>
            </a:endParaRPr>
          </a:p>
          <a:p>
            <a:pPr marL="0" lvl="0" indent="0">
              <a:buFont typeface="Wingdings" pitchFamily="2" charset="2"/>
              <a:buNone/>
            </a:pPr>
            <a:r>
              <a:rPr lang="en-US" sz="1200" baseline="0" dirty="0" smtClean="0">
                <a:solidFill>
                  <a:schemeClr val="tx1"/>
                </a:solidFill>
                <a:latin typeface="+mj-lt"/>
              </a:rPr>
              <a:t>This requires quite a different business case.  Of course, we know that bottlers are already engaging at climate reduction across their supply chain.  And certainly, our peers and competitors are deeply engaged in the topic.  Let’s take a look at one of their supply chains to have a different perspective on the scope.</a:t>
            </a:r>
          </a:p>
          <a:p>
            <a:pPr marL="0" indent="0">
              <a:buFont typeface="Wingdings" pitchFamily="2" charset="2"/>
              <a:buNone/>
            </a:pPr>
            <a:endParaRPr lang="en-US" sz="1200" baseline="0" dirty="0" smtClean="0">
              <a:latin typeface="+mj-lt"/>
            </a:endParaRPr>
          </a:p>
        </p:txBody>
      </p:sp>
      <p:sp>
        <p:nvSpPr>
          <p:cNvPr id="4" name="Slide Number Placeholder 3"/>
          <p:cNvSpPr>
            <a:spLocks noGrp="1"/>
          </p:cNvSpPr>
          <p:nvPr>
            <p:ph type="sldNum" sz="quarter" idx="10"/>
          </p:nvPr>
        </p:nvSpPr>
        <p:spPr/>
        <p:txBody>
          <a:bodyPr/>
          <a:lstStyle/>
          <a:p>
            <a:fld id="{7F9460E3-5426-48E2-BCCB-E38DE03B7786}" type="slidenum">
              <a:rPr lang="en-US" smtClean="0"/>
              <a:t>6</a:t>
            </a:fld>
            <a:endParaRPr lang="en-US"/>
          </a:p>
        </p:txBody>
      </p:sp>
    </p:spTree>
    <p:extLst>
      <p:ext uri="{BB962C8B-B14F-4D97-AF65-F5344CB8AC3E}">
        <p14:creationId xmlns:p14="http://schemas.microsoft.com/office/powerpoint/2010/main" val="21479724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pPr/>
              <a:t>43</a:t>
            </a:fld>
            <a:endParaRPr lang="en-US"/>
          </a:p>
        </p:txBody>
      </p:sp>
    </p:spTree>
    <p:extLst>
      <p:ext uri="{BB962C8B-B14F-4D97-AF65-F5344CB8AC3E}">
        <p14:creationId xmlns:p14="http://schemas.microsoft.com/office/powerpoint/2010/main" val="2041685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mj-lt"/>
              </a:rPr>
              <a:t>Many </a:t>
            </a:r>
            <a:r>
              <a:rPr lang="en-US" sz="1200" baseline="0" dirty="0" smtClean="0">
                <a:latin typeface="+mj-lt"/>
              </a:rPr>
              <a:t>companies around the globe are streamlining waste from their supply chains. Companies like Unilever, PepsiCo, Nestle are making big strides to meet the market demand.</a:t>
            </a:r>
            <a:r>
              <a:rPr lang="en-US" sz="1200" dirty="0" smtClean="0">
                <a:latin typeface="+mj-lt"/>
              </a:rPr>
              <a:t> </a:t>
            </a:r>
          </a:p>
          <a:p>
            <a:endParaRPr lang="en-US" sz="1200" baseline="0" dirty="0" smtClean="0">
              <a:latin typeface="+mj-lt"/>
            </a:endParaRPr>
          </a:p>
          <a:p>
            <a:r>
              <a:rPr lang="en-US" sz="1200" baseline="0" dirty="0" smtClean="0">
                <a:latin typeface="+mj-lt"/>
              </a:rPr>
              <a:t>Tropicana orange juice brand has engaged aggressively in this approach</a:t>
            </a:r>
            <a:r>
              <a:rPr lang="en-US" sz="1200" baseline="0" dirty="0" smtClean="0">
                <a:solidFill>
                  <a:srgbClr val="EEECE1">
                    <a:lumMod val="10000"/>
                  </a:srgbClr>
                </a:solidFill>
                <a:latin typeface="+mj-lt"/>
                <a:cs typeface="Arial"/>
              </a:rPr>
              <a:t>. In conjunction </a:t>
            </a:r>
            <a:r>
              <a:rPr lang="en-US" sz="1200" dirty="0" smtClean="0">
                <a:solidFill>
                  <a:srgbClr val="EEECE1">
                    <a:lumMod val="10000"/>
                  </a:srgbClr>
                </a:solidFill>
                <a:latin typeface="+mj-lt"/>
                <a:cs typeface="Arial"/>
              </a:rPr>
              <a:t>with Columbia University's Earth Institute, Tropicana estimated carbon footprint of its 64-ounce carton of Tropicana Pure Premium Orange Juice as 1.7 kilograms. Thirty</a:t>
            </a:r>
            <a:r>
              <a:rPr lang="en-US" sz="1200" baseline="0" dirty="0" smtClean="0">
                <a:solidFill>
                  <a:srgbClr val="EEECE1">
                    <a:lumMod val="10000"/>
                  </a:srgbClr>
                </a:solidFill>
                <a:latin typeface="+mj-lt"/>
                <a:cs typeface="Arial"/>
              </a:rPr>
              <a:t>-five percent (35%) </a:t>
            </a:r>
            <a:r>
              <a:rPr lang="en-US" sz="1200" dirty="0" smtClean="0">
                <a:solidFill>
                  <a:srgbClr val="EEECE1">
                    <a:lumMod val="10000"/>
                  </a:srgbClr>
                </a:solidFill>
                <a:latin typeface="+mj-lt"/>
                <a:cs typeface="Arial"/>
              </a:rPr>
              <a:t>of the carbon footprint came from growing the oranges—in particular, the manufacture of standard fertilizers used on crops. (Transportation and distribution accounted for another 22 percent, packaging accounts for 15 percent, and consumer use and disposal accounts for the remaining three percent.) Note</a:t>
            </a:r>
            <a:r>
              <a:rPr lang="en-US" sz="1200" baseline="0" dirty="0" smtClean="0">
                <a:solidFill>
                  <a:srgbClr val="EEECE1">
                    <a:lumMod val="10000"/>
                  </a:srgbClr>
                </a:solidFill>
                <a:latin typeface="+mj-lt"/>
                <a:cs typeface="Arial"/>
              </a:rPr>
              <a:t> that this life cycle analysis looked at consumer use and disposal – and the example we looked at before </a:t>
            </a:r>
            <a:r>
              <a:rPr lang="en-US" sz="1200" i="0" baseline="0" dirty="0" smtClean="0">
                <a:solidFill>
                  <a:srgbClr val="EEECE1">
                    <a:lumMod val="10000"/>
                  </a:srgbClr>
                </a:solidFill>
                <a:latin typeface="+mj-lt"/>
                <a:cs typeface="Arial"/>
              </a:rPr>
              <a:t>considers r</a:t>
            </a:r>
            <a:r>
              <a:rPr lang="en-US" sz="1200" baseline="0" dirty="0" smtClean="0">
                <a:solidFill>
                  <a:srgbClr val="EEECE1">
                    <a:lumMod val="10000"/>
                  </a:srgbClr>
                </a:solidFill>
                <a:latin typeface="+mj-lt"/>
                <a:cs typeface="Arial"/>
              </a:rPr>
              <a:t>efrigeration.</a:t>
            </a:r>
          </a:p>
          <a:p>
            <a:endParaRPr lang="en-US" sz="1200" baseline="0" dirty="0" smtClean="0">
              <a:solidFill>
                <a:srgbClr val="EEECE1">
                  <a:lumMod val="10000"/>
                </a:srgbClr>
              </a:solidFill>
              <a:latin typeface="+mj-lt"/>
              <a:cs typeface="Arial"/>
            </a:endParaRPr>
          </a:p>
          <a:p>
            <a:r>
              <a:rPr lang="en-US" sz="1200" baseline="0" dirty="0" smtClean="0">
                <a:solidFill>
                  <a:srgbClr val="EEECE1">
                    <a:lumMod val="10000"/>
                  </a:srgbClr>
                </a:solidFill>
                <a:latin typeface="+mj-lt"/>
                <a:cs typeface="Arial"/>
              </a:rPr>
              <a:t>The scope of Coca-Cola’s emissions strategy – has shifted. </a:t>
            </a:r>
          </a:p>
          <a:p>
            <a:endParaRPr lang="en-US" sz="1200" baseline="0" dirty="0" smtClean="0">
              <a:solidFill>
                <a:srgbClr val="EEECE1">
                  <a:lumMod val="10000"/>
                </a:srgbClr>
              </a:solidFill>
              <a:latin typeface="+mj-lt"/>
              <a:cs typeface="Arial"/>
            </a:endParaRPr>
          </a:p>
          <a:p>
            <a:r>
              <a:rPr lang="en-US" sz="1200" baseline="0" dirty="0" smtClean="0">
                <a:solidFill>
                  <a:srgbClr val="EEECE1">
                    <a:lumMod val="10000"/>
                  </a:srgbClr>
                </a:solidFill>
                <a:latin typeface="+mj-lt"/>
                <a:cs typeface="Arial"/>
              </a:rPr>
              <a:t>We begin to see that we need a better understanding of the business – and of our supply chain – at the product level - to understand what opportunity we have. </a:t>
            </a:r>
          </a:p>
          <a:p>
            <a:endParaRPr lang="en-US" sz="1200" dirty="0" smtClean="0">
              <a:solidFill>
                <a:srgbClr val="EEECE1">
                  <a:lumMod val="10000"/>
                </a:srgbClr>
              </a:solidFill>
              <a:latin typeface="Arial"/>
              <a:cs typeface="Arial"/>
            </a:endParaRP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7</a:t>
            </a:fld>
            <a:endParaRPr lang="en-US"/>
          </a:p>
        </p:txBody>
      </p:sp>
    </p:spTree>
    <p:extLst>
      <p:ext uri="{BB962C8B-B14F-4D97-AF65-F5344CB8AC3E}">
        <p14:creationId xmlns:p14="http://schemas.microsoft.com/office/powerpoint/2010/main" val="2184901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looked</a:t>
            </a:r>
            <a:r>
              <a:rPr lang="en-US" baseline="0" dirty="0" smtClean="0"/>
              <a:t> at orange juice. How about a different product. One with added sugar.</a:t>
            </a:r>
          </a:p>
          <a:p>
            <a:r>
              <a:rPr lang="en-US" baseline="0" dirty="0" smtClean="0"/>
              <a:t>Supply chains are different for each product, of course. For colas, we’d want to look at sugar, citrus, and corn (syrup).</a:t>
            </a:r>
          </a:p>
          <a:p>
            <a:endParaRPr lang="en-US" baseline="0" dirty="0" smtClean="0"/>
          </a:p>
          <a:p>
            <a:r>
              <a:rPr lang="en-US" baseline="0" dirty="0" smtClean="0"/>
              <a:t>Take a look at British Sugar’s beet sugar supply chain. (And it’s important to note that our peers are actively engaged in streamlining supply chains.)</a:t>
            </a:r>
          </a:p>
          <a:p>
            <a:endParaRPr lang="en-US" baseline="0" dirty="0" smtClean="0"/>
          </a:p>
          <a:p>
            <a:r>
              <a:rPr lang="en-US" baseline="0" dirty="0" smtClean="0"/>
              <a:t>A broad comment before we move on to WHY we are doing this. Along this chain, or the Tropicana chain, or our own chain, we should start seeing these GHG numbers as cost and revenue opportunity. After all, it’s like money escaping into the atmosphere.  Emissions are under-optimized energy; and energy is money.</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the same time, these examples help illustrate how very different the business opportunities might be with different suppliers. It is that mindset that you should have as we review the rest of the presentation.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817C3F8-7FE1-44B2-992F-AA46AD7223CE}" type="slidenum">
              <a:rPr lang="en-US" smtClean="0"/>
              <a:t>8</a:t>
            </a:fld>
            <a:endParaRPr lang="en-US"/>
          </a:p>
        </p:txBody>
      </p:sp>
    </p:spTree>
    <p:extLst>
      <p:ext uri="{BB962C8B-B14F-4D97-AF65-F5344CB8AC3E}">
        <p14:creationId xmlns:p14="http://schemas.microsoft.com/office/powerpoint/2010/main" val="3675639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with everything</a:t>
            </a:r>
            <a:r>
              <a:rPr lang="en-US" baseline="0" dirty="0" smtClean="0"/>
              <a:t> in our business, we need a good business reason to proceed working along the climate change. So let’s take a look into why we are, and why we should. Now we’ll discuss the business drivers – the “why” behind what we are doing, in accordance with our Value Chain Model –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sym typeface="Wingdings" pitchFamily="2" charset="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Revenue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sym typeface="Wingdings" pitchFamily="2" charset="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Risk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sym typeface="Wingdings" pitchFamily="2" charset="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Reputation.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Me, We, The World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EXERCISE:  5 minutes of discussion</a:t>
            </a:r>
            <a:endParaRPr lang="en-US" dirty="0" smtClean="0"/>
          </a:p>
          <a:p>
            <a:endParaRPr lang="en-US" dirty="0" smtClean="0"/>
          </a:p>
          <a:p>
            <a:r>
              <a:rPr lang="en-US" dirty="0" smtClean="0"/>
              <a:t>Now we’ll</a:t>
            </a:r>
            <a:r>
              <a:rPr lang="en-US" baseline="0" dirty="0" smtClean="0"/>
              <a:t> review “the business case” in each of these areas, reviewing strong examples in each area. Of course, you would not use all of this evidence in one presentation. You would tailor your messages to the values of you audience – to talk about what’s important to them. Having practices in each area prepares you for many types of conversations.</a:t>
            </a:r>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9</a:t>
            </a:fld>
            <a:endParaRPr lang="en-US"/>
          </a:p>
        </p:txBody>
      </p:sp>
    </p:spTree>
    <p:extLst>
      <p:ext uri="{BB962C8B-B14F-4D97-AF65-F5344CB8AC3E}">
        <p14:creationId xmlns:p14="http://schemas.microsoft.com/office/powerpoint/2010/main" val="931411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solidFill>
                  <a:schemeClr val="tx1"/>
                </a:solidFill>
              </a:rPr>
              <a:t>Coca-Cola has focused a lot on costs, so let’s start with the revenue side of the equation. The case for climate reduction because the market is pushing for it. We often hear that the markets are different in each country. True, but there are global trends. And we’ll start with one of the most powerful: our </a:t>
            </a:r>
            <a:r>
              <a:rPr lang="en-US" sz="1200" baseline="0" dirty="0" smtClean="0">
                <a:solidFill>
                  <a:schemeClr val="tx1"/>
                </a:solidFill>
                <a:latin typeface="Arial Narrow"/>
                <a:cs typeface="Arial Narrow"/>
              </a:rPr>
              <a:t>customers</a:t>
            </a:r>
            <a:r>
              <a:rPr lang="en-US" sz="1200" dirty="0" smtClean="0">
                <a:solidFill>
                  <a:schemeClr val="tx1"/>
                </a:solidFill>
                <a:latin typeface="Arial Narrow"/>
                <a:cs typeface="Arial Narrow"/>
              </a:rPr>
              <a:t>.</a:t>
            </a:r>
            <a:r>
              <a:rPr lang="en-US" sz="1200" baseline="0" dirty="0" smtClean="0">
                <a:solidFill>
                  <a:schemeClr val="tx1"/>
                </a:solidFill>
                <a:latin typeface="Arial Narrow"/>
                <a:cs typeface="Arial Narrow"/>
              </a:rPr>
              <a:t> </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D817C3F8-7FE1-44B2-992F-AA46AD7223CE}" type="slidenum">
              <a:rPr lang="en-US" smtClean="0"/>
              <a:t>10</a:t>
            </a:fld>
            <a:endParaRPr lang="en-US"/>
          </a:p>
        </p:txBody>
      </p:sp>
    </p:spTree>
    <p:extLst>
      <p:ext uri="{BB962C8B-B14F-4D97-AF65-F5344CB8AC3E}">
        <p14:creationId xmlns:p14="http://schemas.microsoft.com/office/powerpoint/2010/main" val="924408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US" sz="1200" b="1" baseline="0" dirty="0" smtClean="0">
                <a:solidFill>
                  <a:schemeClr val="tx1"/>
                </a:solidFill>
                <a:latin typeface="+mj-lt"/>
                <a:cs typeface="Arial Narrow"/>
              </a:rPr>
              <a:t>Our customers expect that we engage aggressively in climate action along our supply chain – at all of our bottlers.</a:t>
            </a:r>
          </a:p>
          <a:p>
            <a:pPr>
              <a:lnSpc>
                <a:spcPct val="80000"/>
              </a:lnSpc>
            </a:pPr>
            <a:r>
              <a:rPr lang="en-US" sz="1200" baseline="0" dirty="0" smtClean="0">
                <a:solidFill>
                  <a:schemeClr val="tx1"/>
                </a:solidFill>
                <a:latin typeface="+mj-lt"/>
                <a:cs typeface="Arial Narrow"/>
              </a:rPr>
              <a:t/>
            </a:r>
            <a:br>
              <a:rPr lang="en-US" sz="1200" baseline="0" dirty="0" smtClean="0">
                <a:solidFill>
                  <a:schemeClr val="tx1"/>
                </a:solidFill>
                <a:latin typeface="+mj-lt"/>
                <a:cs typeface="Arial Narrow"/>
              </a:rPr>
            </a:br>
            <a:r>
              <a:rPr lang="en-US" sz="1200" baseline="0" dirty="0" smtClean="0">
                <a:solidFill>
                  <a:schemeClr val="tx1"/>
                </a:solidFill>
                <a:latin typeface="+mj-lt"/>
                <a:cs typeface="Arial Narrow"/>
              </a:rPr>
              <a:t>Let’s take </a:t>
            </a:r>
            <a:r>
              <a:rPr lang="en-US" sz="1200" baseline="0" dirty="0" err="1" smtClean="0">
                <a:solidFill>
                  <a:schemeClr val="tx1"/>
                </a:solidFill>
                <a:latin typeface="+mj-lt"/>
                <a:cs typeface="Arial Narrow"/>
              </a:rPr>
              <a:t>Walmart</a:t>
            </a:r>
            <a:r>
              <a:rPr lang="en-US" sz="1200" baseline="0" dirty="0" smtClean="0">
                <a:solidFill>
                  <a:schemeClr val="tx1"/>
                </a:solidFill>
                <a:latin typeface="+mj-lt"/>
                <a:cs typeface="Arial Narrow"/>
              </a:rPr>
              <a:t> as an example.  </a:t>
            </a:r>
          </a:p>
          <a:p>
            <a:pPr marL="171450" indent="-171450">
              <a:lnSpc>
                <a:spcPct val="80000"/>
              </a:lnSpc>
              <a:buFont typeface="Arial" pitchFamily="34" charset="0"/>
              <a:buChar char="•"/>
            </a:pPr>
            <a:r>
              <a:rPr lang="en-US" sz="1200" dirty="0" smtClean="0">
                <a:solidFill>
                  <a:schemeClr val="tx1"/>
                </a:solidFill>
                <a:latin typeface="+mj-lt"/>
              </a:rPr>
              <a:t>In Feb</a:t>
            </a:r>
            <a:r>
              <a:rPr lang="en-US" sz="1200" baseline="0" dirty="0" smtClean="0">
                <a:solidFill>
                  <a:schemeClr val="tx1"/>
                </a:solidFill>
                <a:latin typeface="+mj-lt"/>
              </a:rPr>
              <a:t> 2</a:t>
            </a:r>
            <a:r>
              <a:rPr lang="en-US" sz="1200" dirty="0" smtClean="0">
                <a:solidFill>
                  <a:schemeClr val="tx1"/>
                </a:solidFill>
                <a:latin typeface="+mj-lt"/>
              </a:rPr>
              <a:t>010, </a:t>
            </a:r>
            <a:r>
              <a:rPr lang="en-US" sz="1200" dirty="0" err="1" smtClean="0">
                <a:solidFill>
                  <a:schemeClr val="tx1"/>
                </a:solidFill>
                <a:latin typeface="+mj-lt"/>
              </a:rPr>
              <a:t>Walmart</a:t>
            </a:r>
            <a:r>
              <a:rPr lang="en-US" sz="1200" dirty="0" smtClean="0">
                <a:solidFill>
                  <a:schemeClr val="tx1"/>
                </a:solidFill>
                <a:latin typeface="+mj-lt"/>
              </a:rPr>
              <a:t> announced a goal to eliminate 20.0 MMT CO2e of GHG emissions from its global supply chain by 12/2015</a:t>
            </a:r>
            <a:r>
              <a:rPr lang="en-US" sz="1200" dirty="0" smtClean="0">
                <a:solidFill>
                  <a:schemeClr val="tx1"/>
                </a:solidFill>
                <a:latin typeface="+mj-lt"/>
                <a:sym typeface="Wingdings" pitchFamily="2" charset="2"/>
              </a:rPr>
              <a:t> </a:t>
            </a:r>
          </a:p>
          <a:p>
            <a:pPr marL="171450" indent="-171450">
              <a:lnSpc>
                <a:spcPct val="80000"/>
              </a:lnSpc>
              <a:buFont typeface="Arial" pitchFamily="34" charset="0"/>
              <a:buChar char="•"/>
            </a:pPr>
            <a:r>
              <a:rPr lang="en-US" sz="1200" dirty="0" smtClean="0">
                <a:solidFill>
                  <a:schemeClr val="tx1"/>
                </a:solidFill>
                <a:latin typeface="+mj-lt"/>
                <a:sym typeface="Wingdings" pitchFamily="2" charset="2"/>
              </a:rPr>
              <a:t>In</a:t>
            </a:r>
            <a:r>
              <a:rPr lang="en-US" sz="1200" baseline="0" dirty="0" smtClean="0">
                <a:solidFill>
                  <a:schemeClr val="tx1"/>
                </a:solidFill>
                <a:latin typeface="+mj-lt"/>
                <a:sym typeface="Wingdings" pitchFamily="2" charset="2"/>
              </a:rPr>
              <a:t> Oct </a:t>
            </a:r>
            <a:r>
              <a:rPr lang="en-US" sz="1200" dirty="0" smtClean="0">
                <a:solidFill>
                  <a:schemeClr val="tx1"/>
                </a:solidFill>
                <a:latin typeface="+mj-lt"/>
              </a:rPr>
              <a:t>2012</a:t>
            </a:r>
            <a:r>
              <a:rPr lang="en-US" sz="1200" baseline="0" dirty="0" smtClean="0">
                <a:solidFill>
                  <a:schemeClr val="tx1"/>
                </a:solidFill>
                <a:latin typeface="+mj-lt"/>
              </a:rPr>
              <a:t> </a:t>
            </a:r>
            <a:r>
              <a:rPr lang="en-US" sz="1200" dirty="0" smtClean="0">
                <a:solidFill>
                  <a:schemeClr val="tx1"/>
                </a:solidFill>
                <a:latin typeface="+mj-lt"/>
              </a:rPr>
              <a:t>the CEO of </a:t>
            </a:r>
            <a:r>
              <a:rPr lang="en-US" sz="1200" dirty="0" err="1" smtClean="0">
                <a:solidFill>
                  <a:schemeClr val="tx1"/>
                </a:solidFill>
                <a:latin typeface="+mj-lt"/>
              </a:rPr>
              <a:t>Walmart</a:t>
            </a:r>
            <a:r>
              <a:rPr lang="en-US" sz="1200" dirty="0" smtClean="0">
                <a:solidFill>
                  <a:schemeClr val="tx1"/>
                </a:solidFill>
                <a:latin typeface="+mj-lt"/>
              </a:rPr>
              <a:t>, Mike Duke, said:  </a:t>
            </a:r>
            <a:r>
              <a:rPr lang="en-US" sz="1200" i="1" dirty="0" smtClean="0">
                <a:solidFill>
                  <a:schemeClr val="tx1"/>
                </a:solidFill>
                <a:latin typeface="+mj-lt"/>
                <a:cs typeface="Arial"/>
              </a:rPr>
              <a:t>“By the end of 2017, </a:t>
            </a:r>
            <a:r>
              <a:rPr lang="en-US" sz="1200" i="1" dirty="0" err="1" smtClean="0">
                <a:solidFill>
                  <a:schemeClr val="tx1"/>
                </a:solidFill>
                <a:latin typeface="+mj-lt"/>
                <a:cs typeface="Arial"/>
              </a:rPr>
              <a:t>Walmart</a:t>
            </a:r>
            <a:r>
              <a:rPr lang="en-US" sz="1200" i="1" dirty="0" smtClean="0">
                <a:solidFill>
                  <a:schemeClr val="tx1"/>
                </a:solidFill>
                <a:latin typeface="+mj-lt"/>
                <a:cs typeface="Arial"/>
              </a:rPr>
              <a:t> will buy </a:t>
            </a:r>
            <a:r>
              <a:rPr lang="en-US" sz="1200" b="1" i="1" dirty="0" smtClean="0">
                <a:solidFill>
                  <a:schemeClr val="tx1"/>
                </a:solidFill>
                <a:latin typeface="+mj-lt"/>
                <a:cs typeface="Arial"/>
              </a:rPr>
              <a:t>70 percent </a:t>
            </a:r>
            <a:r>
              <a:rPr lang="en-US" sz="1200" i="1" dirty="0" smtClean="0">
                <a:solidFill>
                  <a:schemeClr val="tx1"/>
                </a:solidFill>
                <a:latin typeface="+mj-lt"/>
                <a:cs typeface="Arial"/>
              </a:rPr>
              <a:t>of the goods it sells only from suppliers who use the Index to evaluate and share the sustainability of their products.”</a:t>
            </a:r>
            <a:r>
              <a:rPr lang="en-US" sz="1200" i="1" baseline="0" dirty="0" smtClean="0">
                <a:solidFill>
                  <a:schemeClr val="tx1"/>
                </a:solidFill>
                <a:latin typeface="+mj-lt"/>
                <a:cs typeface="Arial"/>
              </a:rPr>
              <a:t> </a:t>
            </a:r>
            <a:r>
              <a:rPr lang="en-US" sz="1200" dirty="0" smtClean="0">
                <a:solidFill>
                  <a:schemeClr val="tx1"/>
                </a:solidFill>
                <a:latin typeface="+mj-lt"/>
                <a:cs typeface="Arial"/>
              </a:rPr>
              <a:t>Beijing, China</a:t>
            </a:r>
          </a:p>
          <a:p>
            <a:pPr marL="171450" indent="-171450">
              <a:lnSpc>
                <a:spcPct val="80000"/>
              </a:lnSpc>
              <a:buFont typeface="Arial" pitchFamily="34" charset="0"/>
              <a:buChar char="•"/>
            </a:pPr>
            <a:r>
              <a:rPr lang="en-US" sz="1200" dirty="0" smtClean="0">
                <a:solidFill>
                  <a:schemeClr val="tx1"/>
                </a:solidFill>
                <a:latin typeface="+mj-lt"/>
                <a:cs typeface="Arial"/>
              </a:rPr>
              <a:t>Wait,</a:t>
            </a:r>
            <a:r>
              <a:rPr lang="en-US" sz="1200" baseline="0" dirty="0" smtClean="0">
                <a:solidFill>
                  <a:schemeClr val="tx1"/>
                </a:solidFill>
                <a:latin typeface="+mj-lt"/>
                <a:cs typeface="Arial"/>
              </a:rPr>
              <a:t> COKE IS </a:t>
            </a:r>
            <a:r>
              <a:rPr lang="en-US" sz="1200" dirty="0" smtClean="0">
                <a:solidFill>
                  <a:schemeClr val="tx1"/>
                </a:solidFill>
                <a:latin typeface="+mj-lt"/>
                <a:cs typeface="Arial"/>
              </a:rPr>
              <a:t>their supply chain.</a:t>
            </a:r>
            <a:r>
              <a:rPr lang="en-US" sz="1200" baseline="0" dirty="0" smtClean="0">
                <a:solidFill>
                  <a:schemeClr val="tx1"/>
                </a:solidFill>
                <a:latin typeface="+mj-lt"/>
                <a:cs typeface="Arial"/>
              </a:rPr>
              <a:t> They plan to cut emissions from us.  </a:t>
            </a:r>
          </a:p>
          <a:p>
            <a:pPr marL="171450" indent="-171450">
              <a:lnSpc>
                <a:spcPct val="80000"/>
              </a:lnSpc>
              <a:buFont typeface="Arial" pitchFamily="34" charset="0"/>
              <a:buChar char="•"/>
            </a:pPr>
            <a:r>
              <a:rPr lang="en-US" sz="1200" baseline="0" dirty="0" smtClean="0">
                <a:solidFill>
                  <a:schemeClr val="tx1"/>
                </a:solidFill>
                <a:latin typeface="+mj-lt"/>
                <a:cs typeface="Arial"/>
              </a:rPr>
              <a:t>And </a:t>
            </a:r>
            <a:r>
              <a:rPr lang="en-US" sz="1200" dirty="0" smtClean="0">
                <a:solidFill>
                  <a:schemeClr val="tx1"/>
                </a:solidFill>
                <a:latin typeface="+mj-lt"/>
                <a:cs typeface="Arial"/>
              </a:rPr>
              <a:t>this is not just a fancy example. It’s happening: In 2012 </a:t>
            </a:r>
            <a:r>
              <a:rPr lang="en-US" sz="1200" dirty="0" err="1" smtClean="0">
                <a:solidFill>
                  <a:schemeClr val="tx1"/>
                </a:solidFill>
                <a:latin typeface="+mj-lt"/>
                <a:cs typeface="Arial"/>
              </a:rPr>
              <a:t>Walmart</a:t>
            </a:r>
            <a:r>
              <a:rPr lang="en-US" sz="1200" baseline="0" dirty="0" smtClean="0">
                <a:solidFill>
                  <a:schemeClr val="tx1"/>
                </a:solidFill>
                <a:latin typeface="+mj-lt"/>
                <a:cs typeface="Arial"/>
              </a:rPr>
              <a:t> called upon a group of companies to work on fertilizers solutions to reduce climate impact. In our cohort are: Coke, Jack Daniels (Brown Forman), Smithfield, </a:t>
            </a:r>
            <a:r>
              <a:rPr lang="en-US" sz="1200" baseline="0" dirty="0" err="1" smtClean="0">
                <a:solidFill>
                  <a:schemeClr val="tx1"/>
                </a:solidFill>
                <a:latin typeface="+mj-lt"/>
                <a:cs typeface="Arial"/>
              </a:rPr>
              <a:t>Kelloggs</a:t>
            </a:r>
            <a:r>
              <a:rPr lang="en-US" sz="1200" baseline="0" dirty="0" smtClean="0">
                <a:solidFill>
                  <a:schemeClr val="tx1"/>
                </a:solidFill>
                <a:latin typeface="+mj-lt"/>
                <a:cs typeface="Arial"/>
              </a:rPr>
              <a:t>. The companies came to the table, and we all invested in this project because our customers expect us to reduce. </a:t>
            </a:r>
            <a:r>
              <a:rPr lang="en-US" sz="1200" b="1" baseline="0" dirty="0" smtClean="0">
                <a:solidFill>
                  <a:schemeClr val="tx1"/>
                </a:solidFill>
                <a:latin typeface="+mj-lt"/>
                <a:cs typeface="Arial"/>
              </a:rPr>
              <a:t>THAT IS KNOWN AS THE WALMART EFFECT.</a:t>
            </a:r>
          </a:p>
          <a:p>
            <a:pPr marL="171450" indent="-171450">
              <a:lnSpc>
                <a:spcPct val="80000"/>
              </a:lnSpc>
              <a:buFont typeface="Arial" pitchFamily="34" charset="0"/>
              <a:buChar char="•"/>
            </a:pPr>
            <a:r>
              <a:rPr lang="en-US" sz="1200" b="0" baseline="0" dirty="0" err="1" smtClean="0">
                <a:solidFill>
                  <a:schemeClr val="tx1"/>
                </a:solidFill>
                <a:latin typeface="+mj-lt"/>
                <a:cs typeface="Arial"/>
              </a:rPr>
              <a:t>Walmart</a:t>
            </a:r>
            <a:r>
              <a:rPr lang="en-US" sz="1200" b="0" baseline="0" dirty="0" smtClean="0">
                <a:solidFill>
                  <a:schemeClr val="tx1"/>
                </a:solidFill>
                <a:latin typeface="+mj-lt"/>
                <a:cs typeface="Arial"/>
              </a:rPr>
              <a:t> also just released the Fertilizer Optimization Kit, tools for their suppliers.</a:t>
            </a:r>
          </a:p>
          <a:p>
            <a:pPr marL="171450" indent="-171450">
              <a:lnSpc>
                <a:spcPct val="80000"/>
              </a:lnSpc>
              <a:buFont typeface="Arial" pitchFamily="34" charset="0"/>
              <a:buChar char="•"/>
            </a:pPr>
            <a:r>
              <a:rPr lang="en-US" sz="1200" b="1" baseline="0" dirty="0" smtClean="0">
                <a:solidFill>
                  <a:schemeClr val="tx1"/>
                </a:solidFill>
                <a:latin typeface="+mj-lt"/>
                <a:cs typeface="Arial"/>
              </a:rPr>
              <a:t>But it is not just </a:t>
            </a:r>
            <a:r>
              <a:rPr lang="en-US" sz="1200" b="1" baseline="0" dirty="0" err="1" smtClean="0">
                <a:solidFill>
                  <a:schemeClr val="tx1"/>
                </a:solidFill>
                <a:latin typeface="+mj-lt"/>
                <a:cs typeface="Arial"/>
              </a:rPr>
              <a:t>Walmart</a:t>
            </a:r>
            <a:r>
              <a:rPr lang="en-US" sz="1200" b="1" baseline="0" dirty="0" smtClean="0">
                <a:solidFill>
                  <a:schemeClr val="tx1"/>
                </a:solidFill>
                <a:latin typeface="+mj-lt"/>
                <a:cs typeface="Arial"/>
              </a:rPr>
              <a:t>: many of the largest customers are asking for us to reduce emissions.  </a:t>
            </a:r>
            <a:r>
              <a:rPr lang="en-US" sz="1200" kern="1200" dirty="0" smtClean="0">
                <a:solidFill>
                  <a:schemeClr val="tx1"/>
                </a:solidFill>
                <a:effectLst/>
                <a:latin typeface="+mj-lt"/>
                <a:ea typeface="+mn-ea"/>
                <a:cs typeface="+mn-cs"/>
              </a:rPr>
              <a:t>Tesco, for example, has a goal to reduce Supply Chain emissions by 30% and Mr. Kent committed to Tesco’s CEO that we would create a joint carbon reduction plan with them.</a:t>
            </a:r>
          </a:p>
          <a:p>
            <a:pPr marL="0" indent="0">
              <a:lnSpc>
                <a:spcPct val="80000"/>
              </a:lnSpc>
              <a:buFont typeface="Arial" pitchFamily="34" charset="0"/>
              <a:buNone/>
            </a:pPr>
            <a:endParaRPr lang="en-US" sz="1200" kern="1200" dirty="0" smtClean="0">
              <a:solidFill>
                <a:schemeClr val="tx1"/>
              </a:solidFill>
              <a:effectLst/>
              <a:latin typeface="+mj-lt"/>
              <a:ea typeface="+mn-ea"/>
              <a:cs typeface="+mn-cs"/>
            </a:endParaRPr>
          </a:p>
          <a:p>
            <a:pPr marL="171450" indent="-171450">
              <a:lnSpc>
                <a:spcPct val="80000"/>
              </a:lnSpc>
              <a:buFont typeface="Arial" pitchFamily="34" charset="0"/>
              <a:buChar char="•"/>
            </a:pPr>
            <a:r>
              <a:rPr lang="en-US" sz="1200" b="1" baseline="0" dirty="0" smtClean="0">
                <a:solidFill>
                  <a:schemeClr val="tx1"/>
                </a:solidFill>
                <a:latin typeface="+mj-lt"/>
                <a:cs typeface="Arial"/>
              </a:rPr>
              <a:t>Where do WE go to do that? OUR supply chain.</a:t>
            </a:r>
          </a:p>
          <a:p>
            <a:pPr>
              <a:lnSpc>
                <a:spcPct val="120000"/>
              </a:lnSpc>
            </a:pPr>
            <a:endParaRPr lang="en-US" sz="1200" baseline="0" dirty="0" smtClean="0">
              <a:solidFill>
                <a:schemeClr val="tx1"/>
              </a:solidFill>
              <a:latin typeface="+mj-lt"/>
              <a:cs typeface="Arial"/>
            </a:endParaRPr>
          </a:p>
          <a:p>
            <a:pPr>
              <a:lnSpc>
                <a:spcPct val="120000"/>
              </a:lnSpc>
            </a:pPr>
            <a:endParaRPr lang="en-US" sz="1200" baseline="0" dirty="0" smtClean="0">
              <a:solidFill>
                <a:schemeClr val="tx1"/>
              </a:solidFill>
              <a:latin typeface="+mj-lt"/>
              <a:cs typeface="Arial"/>
            </a:endParaRPr>
          </a:p>
          <a:p>
            <a:pPr>
              <a:lnSpc>
                <a:spcPct val="120000"/>
              </a:lnSpc>
            </a:pPr>
            <a:r>
              <a:rPr lang="en-US" sz="1200" b="1" baseline="0" dirty="0" smtClean="0">
                <a:solidFill>
                  <a:schemeClr val="tx1"/>
                </a:solidFill>
                <a:latin typeface="+mj-lt"/>
                <a:cs typeface="Arial"/>
              </a:rPr>
              <a:t>ADDITIONAL NUMBERS FOR INSTRUCTORS, IF OF INTEREST</a:t>
            </a:r>
          </a:p>
          <a:p>
            <a:pPr>
              <a:lnSpc>
                <a:spcPct val="120000"/>
              </a:lnSpc>
            </a:pPr>
            <a:r>
              <a:rPr lang="en-US" sz="1200" baseline="0" dirty="0" smtClean="0">
                <a:solidFill>
                  <a:schemeClr val="tx1"/>
                </a:solidFill>
                <a:latin typeface="+mj-lt"/>
                <a:cs typeface="Arial"/>
              </a:rPr>
              <a:t>--</a:t>
            </a:r>
            <a:r>
              <a:rPr lang="en-US" sz="1200" dirty="0" smtClean="0">
                <a:solidFill>
                  <a:schemeClr val="tx1"/>
                </a:solidFill>
                <a:latin typeface="+mj-lt"/>
              </a:rPr>
              <a:t>In 6/2011, </a:t>
            </a:r>
            <a:r>
              <a:rPr lang="en-US" sz="1200" dirty="0" err="1" smtClean="0">
                <a:solidFill>
                  <a:schemeClr val="tx1"/>
                </a:solidFill>
                <a:latin typeface="+mj-lt"/>
              </a:rPr>
              <a:t>Walmart</a:t>
            </a:r>
            <a:r>
              <a:rPr lang="en-US" sz="1200" dirty="0" smtClean="0">
                <a:solidFill>
                  <a:schemeClr val="tx1"/>
                </a:solidFill>
                <a:latin typeface="+mj-lt"/>
              </a:rPr>
              <a:t> reported S1&amp;S2 of 21.4 MMT CO2e and S3 of 42.8k MT CO2e GHG emissions to the Carbon Disclosure Project (CDP) </a:t>
            </a:r>
          </a:p>
          <a:p>
            <a:pPr>
              <a:lnSpc>
                <a:spcPct val="80000"/>
              </a:lnSpc>
            </a:pPr>
            <a:r>
              <a:rPr lang="en-US" sz="1200" dirty="0" smtClean="0">
                <a:solidFill>
                  <a:schemeClr val="tx1"/>
                </a:solidFill>
                <a:latin typeface="+mj-lt"/>
              </a:rPr>
              <a:t>--</a:t>
            </a:r>
            <a:r>
              <a:rPr lang="en-US" sz="1200" dirty="0" err="1" smtClean="0">
                <a:solidFill>
                  <a:schemeClr val="tx1"/>
                </a:solidFill>
                <a:latin typeface="+mj-lt"/>
              </a:rPr>
              <a:t>Walmart</a:t>
            </a:r>
            <a:r>
              <a:rPr lang="en-US" sz="1200" dirty="0" smtClean="0">
                <a:solidFill>
                  <a:schemeClr val="tx1"/>
                </a:solidFill>
                <a:latin typeface="+mj-lt"/>
              </a:rPr>
              <a:t> </a:t>
            </a:r>
            <a:r>
              <a:rPr lang="en-US" sz="1200" b="1" dirty="0" smtClean="0">
                <a:solidFill>
                  <a:schemeClr val="tx1"/>
                </a:solidFill>
                <a:latin typeface="+mj-lt"/>
              </a:rPr>
              <a:t>estimates </a:t>
            </a:r>
            <a:r>
              <a:rPr lang="en-US" sz="1200" dirty="0" smtClean="0">
                <a:solidFill>
                  <a:schemeClr val="tx1"/>
                </a:solidFill>
                <a:latin typeface="+mj-lt"/>
              </a:rPr>
              <a:t>that 95% of its emissions are in its supply chain, so </a:t>
            </a:r>
            <a:r>
              <a:rPr lang="en-US" sz="1200" dirty="0" err="1" smtClean="0">
                <a:solidFill>
                  <a:schemeClr val="tx1"/>
                </a:solidFill>
                <a:latin typeface="+mj-lt"/>
              </a:rPr>
              <a:t>Walmart</a:t>
            </a:r>
            <a:r>
              <a:rPr lang="en-US" sz="1200" dirty="0" smtClean="0">
                <a:solidFill>
                  <a:schemeClr val="tx1"/>
                </a:solidFill>
                <a:latin typeface="+mj-lt"/>
              </a:rPr>
              <a:t> could conceivably be reporting at least an </a:t>
            </a:r>
            <a:r>
              <a:rPr lang="en-US" sz="1200" b="1" dirty="0" smtClean="0">
                <a:solidFill>
                  <a:schemeClr val="tx1"/>
                </a:solidFill>
                <a:latin typeface="+mj-lt"/>
              </a:rPr>
              <a:t>additional 428.0 MMT CO2e of GHGs </a:t>
            </a:r>
            <a:r>
              <a:rPr lang="en-US" sz="1200" dirty="0" smtClean="0">
                <a:solidFill>
                  <a:schemeClr val="tx1"/>
                </a:solidFill>
                <a:latin typeface="+mj-lt"/>
              </a:rPr>
              <a:t>for its Scope 3 supply chain emissions alone, not including all other Scope 3 categories</a:t>
            </a:r>
          </a:p>
          <a:p>
            <a:pPr>
              <a:lnSpc>
                <a:spcPct val="120000"/>
              </a:lnSpc>
            </a:pPr>
            <a:endParaRPr lang="en-US" sz="1000" baseline="0" dirty="0" smtClean="0">
              <a:solidFill>
                <a:schemeClr val="bg1"/>
              </a:solidFill>
              <a:latin typeface="Arial"/>
              <a:cs typeface="Arial"/>
            </a:endParaRPr>
          </a:p>
          <a:p>
            <a:pPr>
              <a:lnSpc>
                <a:spcPct val="120000"/>
              </a:lnSpc>
            </a:pPr>
            <a:endParaRPr lang="en-US" sz="1000" baseline="0" dirty="0" smtClean="0">
              <a:solidFill>
                <a:schemeClr val="bg1"/>
              </a:solidFill>
              <a:latin typeface="Arial"/>
              <a:cs typeface="Arial"/>
            </a:endParaRPr>
          </a:p>
          <a:p>
            <a:endParaRPr lang="en-US" dirty="0"/>
          </a:p>
        </p:txBody>
      </p:sp>
      <p:sp>
        <p:nvSpPr>
          <p:cNvPr id="4" name="Slide Number Placeholder 3"/>
          <p:cNvSpPr>
            <a:spLocks noGrp="1"/>
          </p:cNvSpPr>
          <p:nvPr>
            <p:ph type="sldNum" sz="quarter" idx="10"/>
          </p:nvPr>
        </p:nvSpPr>
        <p:spPr/>
        <p:txBody>
          <a:bodyPr/>
          <a:lstStyle/>
          <a:p>
            <a:fld id="{D817C3F8-7FE1-44B2-992F-AA46AD7223CE}" type="slidenum">
              <a:rPr lang="en-US" smtClean="0"/>
              <a:t>11</a:t>
            </a:fld>
            <a:endParaRPr lang="en-US"/>
          </a:p>
        </p:txBody>
      </p:sp>
    </p:spTree>
    <p:extLst>
      <p:ext uri="{BB962C8B-B14F-4D97-AF65-F5344CB8AC3E}">
        <p14:creationId xmlns:p14="http://schemas.microsoft.com/office/powerpoint/2010/main" val="835107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8284308-8679-774C-9AD3-063275911E35}" type="datetimeFigureOut">
              <a:rPr lang="en-US" smtClean="0"/>
              <a:t>9/6/2013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045E9-FAE3-9E45-AD53-26CBCEE0F3C9}" type="slidenum">
              <a:rPr lang="en-US" smtClean="0"/>
              <a:t>‹#›</a:t>
            </a:fld>
            <a:endParaRPr lang="en-US"/>
          </a:p>
        </p:txBody>
      </p:sp>
    </p:spTree>
    <p:extLst>
      <p:ext uri="{BB962C8B-B14F-4D97-AF65-F5344CB8AC3E}">
        <p14:creationId xmlns:p14="http://schemas.microsoft.com/office/powerpoint/2010/main" val="3601694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284308-8679-774C-9AD3-063275911E35}" type="datetimeFigureOut">
              <a:rPr lang="en-US" smtClean="0"/>
              <a:t>9/6/2013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045E9-FAE3-9E45-AD53-26CBCEE0F3C9}" type="slidenum">
              <a:rPr lang="en-US" smtClean="0"/>
              <a:t>‹#›</a:t>
            </a:fld>
            <a:endParaRPr lang="en-US"/>
          </a:p>
        </p:txBody>
      </p:sp>
    </p:spTree>
    <p:extLst>
      <p:ext uri="{BB962C8B-B14F-4D97-AF65-F5344CB8AC3E}">
        <p14:creationId xmlns:p14="http://schemas.microsoft.com/office/powerpoint/2010/main" val="2792060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284308-8679-774C-9AD3-063275911E35}" type="datetimeFigureOut">
              <a:rPr lang="en-US" smtClean="0"/>
              <a:t>9/6/2013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045E9-FAE3-9E45-AD53-26CBCEE0F3C9}" type="slidenum">
              <a:rPr lang="en-US" smtClean="0"/>
              <a:t>‹#›</a:t>
            </a:fld>
            <a:endParaRPr lang="en-US"/>
          </a:p>
        </p:txBody>
      </p:sp>
    </p:spTree>
    <p:extLst>
      <p:ext uri="{BB962C8B-B14F-4D97-AF65-F5344CB8AC3E}">
        <p14:creationId xmlns:p14="http://schemas.microsoft.com/office/powerpoint/2010/main" val="3887233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284308-8679-774C-9AD3-063275911E35}" type="datetimeFigureOut">
              <a:rPr lang="en-US" smtClean="0"/>
              <a:t>9/6/2013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045E9-FAE3-9E45-AD53-26CBCEE0F3C9}" type="slidenum">
              <a:rPr lang="en-US" smtClean="0"/>
              <a:t>‹#›</a:t>
            </a:fld>
            <a:endParaRPr lang="en-US"/>
          </a:p>
        </p:txBody>
      </p:sp>
    </p:spTree>
    <p:extLst>
      <p:ext uri="{BB962C8B-B14F-4D97-AF65-F5344CB8AC3E}">
        <p14:creationId xmlns:p14="http://schemas.microsoft.com/office/powerpoint/2010/main" val="2559971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8284308-8679-774C-9AD3-063275911E35}" type="datetimeFigureOut">
              <a:rPr lang="en-US" smtClean="0"/>
              <a:t>9/6/2013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045E9-FAE3-9E45-AD53-26CBCEE0F3C9}" type="slidenum">
              <a:rPr lang="en-US" smtClean="0"/>
              <a:t>‹#›</a:t>
            </a:fld>
            <a:endParaRPr lang="en-US"/>
          </a:p>
        </p:txBody>
      </p:sp>
    </p:spTree>
    <p:extLst>
      <p:ext uri="{BB962C8B-B14F-4D97-AF65-F5344CB8AC3E}">
        <p14:creationId xmlns:p14="http://schemas.microsoft.com/office/powerpoint/2010/main" val="4276345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8284308-8679-774C-9AD3-063275911E35}" type="datetimeFigureOut">
              <a:rPr lang="en-US" smtClean="0"/>
              <a:t>9/6/2013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045E9-FAE3-9E45-AD53-26CBCEE0F3C9}" type="slidenum">
              <a:rPr lang="en-US" smtClean="0"/>
              <a:t>‹#›</a:t>
            </a:fld>
            <a:endParaRPr lang="en-US"/>
          </a:p>
        </p:txBody>
      </p:sp>
    </p:spTree>
    <p:extLst>
      <p:ext uri="{BB962C8B-B14F-4D97-AF65-F5344CB8AC3E}">
        <p14:creationId xmlns:p14="http://schemas.microsoft.com/office/powerpoint/2010/main" val="280014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8284308-8679-774C-9AD3-063275911E35}" type="datetimeFigureOut">
              <a:rPr lang="en-US" smtClean="0"/>
              <a:t>9/6/2013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4045E9-FAE3-9E45-AD53-26CBCEE0F3C9}" type="slidenum">
              <a:rPr lang="en-US" smtClean="0"/>
              <a:t>‹#›</a:t>
            </a:fld>
            <a:endParaRPr lang="en-US"/>
          </a:p>
        </p:txBody>
      </p:sp>
    </p:spTree>
    <p:extLst>
      <p:ext uri="{BB962C8B-B14F-4D97-AF65-F5344CB8AC3E}">
        <p14:creationId xmlns:p14="http://schemas.microsoft.com/office/powerpoint/2010/main" val="2810416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284308-8679-774C-9AD3-063275911E35}" type="datetimeFigureOut">
              <a:rPr lang="en-US" smtClean="0"/>
              <a:t>9/6/2013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045E9-FAE3-9E45-AD53-26CBCEE0F3C9}" type="slidenum">
              <a:rPr lang="en-US" smtClean="0"/>
              <a:t>‹#›</a:t>
            </a:fld>
            <a:endParaRPr lang="en-US"/>
          </a:p>
        </p:txBody>
      </p:sp>
    </p:spTree>
    <p:extLst>
      <p:ext uri="{BB962C8B-B14F-4D97-AF65-F5344CB8AC3E}">
        <p14:creationId xmlns:p14="http://schemas.microsoft.com/office/powerpoint/2010/main" val="138475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284308-8679-774C-9AD3-063275911E35}" type="datetimeFigureOut">
              <a:rPr lang="en-US" smtClean="0"/>
              <a:t>9/6/2013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4045E9-FAE3-9E45-AD53-26CBCEE0F3C9}" type="slidenum">
              <a:rPr lang="en-US" smtClean="0"/>
              <a:t>‹#›</a:t>
            </a:fld>
            <a:endParaRPr lang="en-US"/>
          </a:p>
        </p:txBody>
      </p:sp>
    </p:spTree>
    <p:extLst>
      <p:ext uri="{BB962C8B-B14F-4D97-AF65-F5344CB8AC3E}">
        <p14:creationId xmlns:p14="http://schemas.microsoft.com/office/powerpoint/2010/main" val="2678710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284308-8679-774C-9AD3-063275911E35}" type="datetimeFigureOut">
              <a:rPr lang="en-US" smtClean="0"/>
              <a:t>9/6/2013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045E9-FAE3-9E45-AD53-26CBCEE0F3C9}" type="slidenum">
              <a:rPr lang="en-US" smtClean="0"/>
              <a:t>‹#›</a:t>
            </a:fld>
            <a:endParaRPr lang="en-US"/>
          </a:p>
        </p:txBody>
      </p:sp>
    </p:spTree>
    <p:extLst>
      <p:ext uri="{BB962C8B-B14F-4D97-AF65-F5344CB8AC3E}">
        <p14:creationId xmlns:p14="http://schemas.microsoft.com/office/powerpoint/2010/main" val="1680825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284308-8679-774C-9AD3-063275911E35}" type="datetimeFigureOut">
              <a:rPr lang="en-US" smtClean="0"/>
              <a:t>9/6/2013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045E9-FAE3-9E45-AD53-26CBCEE0F3C9}" type="slidenum">
              <a:rPr lang="en-US" smtClean="0"/>
              <a:t>‹#›</a:t>
            </a:fld>
            <a:endParaRPr lang="en-US"/>
          </a:p>
        </p:txBody>
      </p:sp>
    </p:spTree>
    <p:extLst>
      <p:ext uri="{BB962C8B-B14F-4D97-AF65-F5344CB8AC3E}">
        <p14:creationId xmlns:p14="http://schemas.microsoft.com/office/powerpoint/2010/main" val="4192949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84308-8679-774C-9AD3-063275911E35}" type="datetimeFigureOut">
              <a:rPr lang="en-US" smtClean="0"/>
              <a:t>9/6/2013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4045E9-FAE3-9E45-AD53-26CBCEE0F3C9}" type="slidenum">
              <a:rPr lang="en-US" smtClean="0"/>
              <a:t>‹#›</a:t>
            </a:fld>
            <a:endParaRPr lang="en-US"/>
          </a:p>
        </p:txBody>
      </p:sp>
    </p:spTree>
    <p:extLst>
      <p:ext uri="{BB962C8B-B14F-4D97-AF65-F5344CB8AC3E}">
        <p14:creationId xmlns:p14="http://schemas.microsoft.com/office/powerpoint/2010/main" val="1989493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3.gif"/></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www.youtube.com/watch?v=IGQmdoK_ZfY"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575" y="0"/>
            <a:ext cx="9156575" cy="5150573"/>
          </a:xfrm>
          <a:prstGeom prst="rect">
            <a:avLst/>
          </a:prstGeom>
        </p:spPr>
      </p:pic>
      <p:sp>
        <p:nvSpPr>
          <p:cNvPr id="52" name="TextBox 51"/>
          <p:cNvSpPr txBox="1"/>
          <p:nvPr/>
        </p:nvSpPr>
        <p:spPr>
          <a:xfrm>
            <a:off x="19878" y="5520481"/>
            <a:ext cx="7943272" cy="387798"/>
          </a:xfrm>
          <a:prstGeom prst="rect">
            <a:avLst/>
          </a:prstGeom>
          <a:noFill/>
        </p:spPr>
        <p:txBody>
          <a:bodyPr wrap="square" rtlCol="0">
            <a:spAutoFit/>
          </a:bodyPr>
          <a:lstStyle/>
          <a:p>
            <a:pPr>
              <a:lnSpc>
                <a:spcPct val="80000"/>
              </a:lnSpc>
            </a:pPr>
            <a:r>
              <a:rPr lang="en-US" sz="2400" dirty="0" smtClean="0">
                <a:solidFill>
                  <a:schemeClr val="bg1"/>
                </a:solidFill>
                <a:latin typeface="Arial Narrow" pitchFamily="34" charset="0"/>
                <a:cs typeface="Arial"/>
              </a:rPr>
              <a:t>Module 2: THE BUSINESS CASE</a:t>
            </a:r>
            <a:endParaRPr lang="en-US" sz="2400" dirty="0">
              <a:solidFill>
                <a:schemeClr val="bg1"/>
              </a:solidFill>
              <a:latin typeface="Arial Narrow" pitchFamily="34" charset="0"/>
              <a:cs typeface="Arial"/>
            </a:endParaRPr>
          </a:p>
        </p:txBody>
      </p:sp>
      <p:sp>
        <p:nvSpPr>
          <p:cNvPr id="4" name="Rectangle 3"/>
          <p:cNvSpPr/>
          <p:nvPr/>
        </p:nvSpPr>
        <p:spPr>
          <a:xfrm>
            <a:off x="0" y="4872281"/>
            <a:ext cx="9144000" cy="29163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6283027" y="6481704"/>
            <a:ext cx="1837783" cy="276999"/>
          </a:xfrm>
          <a:prstGeom prst="rect">
            <a:avLst/>
          </a:prstGeom>
          <a:noFill/>
        </p:spPr>
        <p:txBody>
          <a:bodyPr wrap="square" rtlCol="0">
            <a:spAutoFit/>
          </a:bodyPr>
          <a:lstStyle/>
          <a:p>
            <a:pPr algn="r"/>
            <a:r>
              <a:rPr lang="en-US" sz="1200" i="1" dirty="0" smtClean="0">
                <a:solidFill>
                  <a:schemeClr val="bg1"/>
                </a:solidFill>
                <a:latin typeface="Arial" pitchFamily="34" charset="0"/>
                <a:cs typeface="Arial" pitchFamily="34" charset="0"/>
              </a:rPr>
              <a:t>in partnership with </a:t>
            </a:r>
            <a:endParaRPr lang="en-US" sz="1200" i="1" dirty="0">
              <a:solidFill>
                <a:schemeClr val="bg1"/>
              </a:solidFill>
              <a:latin typeface="Arial" pitchFamily="34" charset="0"/>
              <a:cs typeface="Arial" pitchFamily="34" charset="0"/>
            </a:endParaRPr>
          </a:p>
        </p:txBody>
      </p:sp>
      <p:pic>
        <p:nvPicPr>
          <p:cNvPr id="8" name="Picture 7" descr="WWF_45mm_tab.eps"/>
          <p:cNvPicPr>
            <a:picLocks noChangeAspect="1"/>
          </p:cNvPicPr>
          <p:nvPr/>
        </p:nvPicPr>
        <p:blipFill>
          <a:blip r:embed="rId3" cstate="screen"/>
          <a:stretch>
            <a:fillRect/>
          </a:stretch>
        </p:blipFill>
        <p:spPr>
          <a:xfrm>
            <a:off x="8089567" y="5547655"/>
            <a:ext cx="965741" cy="1224643"/>
          </a:xfrm>
          <a:prstGeom prst="rect">
            <a:avLst/>
          </a:prstGeom>
        </p:spPr>
      </p:pic>
      <p:sp>
        <p:nvSpPr>
          <p:cNvPr id="54" name="TextBox 53"/>
          <p:cNvSpPr txBox="1"/>
          <p:nvPr/>
        </p:nvSpPr>
        <p:spPr>
          <a:xfrm>
            <a:off x="0" y="5051491"/>
            <a:ext cx="8603970" cy="535531"/>
          </a:xfrm>
          <a:prstGeom prst="rect">
            <a:avLst/>
          </a:prstGeom>
          <a:noFill/>
        </p:spPr>
        <p:txBody>
          <a:bodyPr wrap="square" rtlCol="0">
            <a:spAutoFit/>
          </a:bodyPr>
          <a:lstStyle/>
          <a:p>
            <a:pPr>
              <a:lnSpc>
                <a:spcPct val="80000"/>
              </a:lnSpc>
            </a:pPr>
            <a:r>
              <a:rPr lang="en-US" sz="3600" b="1" dirty="0" smtClean="0">
                <a:solidFill>
                  <a:schemeClr val="bg1"/>
                </a:solidFill>
                <a:latin typeface="Arial Narrow"/>
                <a:cs typeface="Arial Narrow"/>
              </a:rPr>
              <a:t>CLIMATE AMBASSADOR TRAINING </a:t>
            </a:r>
            <a:endParaRPr lang="en-US" sz="3600" b="1" dirty="0">
              <a:solidFill>
                <a:schemeClr val="bg1"/>
              </a:solidFill>
              <a:latin typeface="Arial Narrow"/>
              <a:cs typeface="Arial Narrow"/>
            </a:endParaRPr>
          </a:p>
        </p:txBody>
      </p:sp>
    </p:spTree>
    <p:extLst>
      <p:ext uri="{BB962C8B-B14F-4D97-AF65-F5344CB8AC3E}">
        <p14:creationId xmlns:p14="http://schemas.microsoft.com/office/powerpoint/2010/main" val="2974800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998765" cy="6895900"/>
          </a:xfrm>
          <a:prstGeom prst="rect">
            <a:avLst/>
          </a:prstGeom>
        </p:spPr>
      </p:pic>
      <p:sp>
        <p:nvSpPr>
          <p:cNvPr id="14" name="Rectangle 13"/>
          <p:cNvSpPr/>
          <p:nvPr/>
        </p:nvSpPr>
        <p:spPr>
          <a:xfrm>
            <a:off x="0" y="0"/>
            <a:ext cx="9144000" cy="6895900"/>
          </a:xfrm>
          <a:prstGeom prst="rect">
            <a:avLst/>
          </a:prstGeom>
          <a:solidFill>
            <a:schemeClr val="tx1">
              <a:alpha val="4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58362" y="316439"/>
            <a:ext cx="8603970" cy="978729"/>
          </a:xfrm>
          <a:prstGeom prst="rect">
            <a:avLst/>
          </a:prstGeom>
          <a:noFill/>
        </p:spPr>
        <p:txBody>
          <a:bodyPr wrap="square" rtlCol="0">
            <a:spAutoFit/>
          </a:bodyPr>
          <a:lstStyle/>
          <a:p>
            <a:pPr>
              <a:lnSpc>
                <a:spcPct val="80000"/>
              </a:lnSpc>
            </a:pPr>
            <a:r>
              <a:rPr lang="en-US" sz="2800" b="1" dirty="0" smtClean="0">
                <a:solidFill>
                  <a:schemeClr val="bg1"/>
                </a:solidFill>
                <a:latin typeface="Arial Narrow"/>
                <a:cs typeface="Arial Narrow"/>
              </a:rPr>
              <a:t>THE MARKET </a:t>
            </a:r>
          </a:p>
          <a:p>
            <a:pPr>
              <a:lnSpc>
                <a:spcPct val="80000"/>
              </a:lnSpc>
            </a:pPr>
            <a:r>
              <a:rPr lang="en-US" sz="4400" b="1" dirty="0" smtClean="0">
                <a:solidFill>
                  <a:schemeClr val="bg1"/>
                </a:solidFill>
                <a:latin typeface="Arial Narrow"/>
                <a:cs typeface="Arial Narrow"/>
              </a:rPr>
              <a:t>REVENUE</a:t>
            </a:r>
            <a:endParaRPr lang="en-US" sz="4400" b="1" dirty="0">
              <a:solidFill>
                <a:schemeClr val="bg1"/>
              </a:solidFill>
              <a:latin typeface="Arial Narrow"/>
              <a:cs typeface="Arial Narrow"/>
            </a:endParaRPr>
          </a:p>
        </p:txBody>
      </p:sp>
      <p:sp>
        <p:nvSpPr>
          <p:cNvPr id="6" name="Rectangle 5"/>
          <p:cNvSpPr/>
          <p:nvPr/>
        </p:nvSpPr>
        <p:spPr>
          <a:xfrm>
            <a:off x="0" y="2305866"/>
            <a:ext cx="9144000" cy="779593"/>
          </a:xfrm>
          <a:prstGeom prst="rect">
            <a:avLst/>
          </a:prstGeom>
          <a:solidFill>
            <a:schemeClr val="tx1">
              <a:alpha val="7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Rectangle 6"/>
          <p:cNvSpPr/>
          <p:nvPr/>
        </p:nvSpPr>
        <p:spPr>
          <a:xfrm>
            <a:off x="0" y="3157326"/>
            <a:ext cx="9144000" cy="766768"/>
          </a:xfrm>
          <a:prstGeom prst="rect">
            <a:avLst/>
          </a:prstGeom>
          <a:solidFill>
            <a:schemeClr val="tx1">
              <a:alpha val="7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228600" y="2499782"/>
            <a:ext cx="8603970" cy="486287"/>
          </a:xfrm>
          <a:prstGeom prst="rect">
            <a:avLst/>
          </a:prstGeom>
          <a:noFill/>
        </p:spPr>
        <p:txBody>
          <a:bodyPr wrap="square" rtlCol="0">
            <a:spAutoFit/>
          </a:bodyPr>
          <a:lstStyle/>
          <a:p>
            <a:pPr algn="ctr">
              <a:lnSpc>
                <a:spcPct val="80000"/>
              </a:lnSpc>
            </a:pPr>
            <a:r>
              <a:rPr lang="en-US" sz="3200" dirty="0" smtClean="0">
                <a:solidFill>
                  <a:schemeClr val="bg1"/>
                </a:solidFill>
                <a:latin typeface="Arial Narrow"/>
                <a:cs typeface="Arial Narrow"/>
              </a:rPr>
              <a:t>CUSTOMER DEMAND</a:t>
            </a:r>
            <a:endParaRPr lang="en-US" sz="3200" dirty="0">
              <a:solidFill>
                <a:schemeClr val="bg1"/>
              </a:solidFill>
              <a:latin typeface="Arial Narrow"/>
              <a:cs typeface="Arial Narrow"/>
            </a:endParaRPr>
          </a:p>
        </p:txBody>
      </p:sp>
      <p:sp>
        <p:nvSpPr>
          <p:cNvPr id="9" name="TextBox 8"/>
          <p:cNvSpPr txBox="1"/>
          <p:nvPr/>
        </p:nvSpPr>
        <p:spPr>
          <a:xfrm>
            <a:off x="228600" y="3378173"/>
            <a:ext cx="8603970" cy="486287"/>
          </a:xfrm>
          <a:prstGeom prst="rect">
            <a:avLst/>
          </a:prstGeom>
          <a:noFill/>
        </p:spPr>
        <p:txBody>
          <a:bodyPr wrap="square" rtlCol="0">
            <a:spAutoFit/>
          </a:bodyPr>
          <a:lstStyle/>
          <a:p>
            <a:pPr algn="ctr">
              <a:lnSpc>
                <a:spcPct val="80000"/>
              </a:lnSpc>
            </a:pPr>
            <a:r>
              <a:rPr lang="en-US" sz="3200" dirty="0" smtClean="0">
                <a:solidFill>
                  <a:schemeClr val="bg1"/>
                </a:solidFill>
                <a:latin typeface="Arial Narrow"/>
                <a:cs typeface="Arial Narrow"/>
              </a:rPr>
              <a:t>SHAREHOLDER EXPECTATIONS</a:t>
            </a:r>
            <a:endParaRPr lang="en-US" sz="3200" dirty="0">
              <a:solidFill>
                <a:schemeClr val="bg1"/>
              </a:solidFill>
              <a:latin typeface="Arial Narrow"/>
              <a:cs typeface="Arial Narrow"/>
            </a:endParaRPr>
          </a:p>
        </p:txBody>
      </p:sp>
      <p:sp>
        <p:nvSpPr>
          <p:cNvPr id="10" name="Rectangle 9"/>
          <p:cNvSpPr/>
          <p:nvPr/>
        </p:nvSpPr>
        <p:spPr>
          <a:xfrm>
            <a:off x="0" y="4008786"/>
            <a:ext cx="9144000" cy="766768"/>
          </a:xfrm>
          <a:prstGeom prst="rect">
            <a:avLst/>
          </a:prstGeom>
          <a:solidFill>
            <a:schemeClr val="tx1">
              <a:alpha val="7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228600" y="4189877"/>
            <a:ext cx="8603970" cy="486287"/>
          </a:xfrm>
          <a:prstGeom prst="rect">
            <a:avLst/>
          </a:prstGeom>
          <a:noFill/>
        </p:spPr>
        <p:txBody>
          <a:bodyPr wrap="square" rtlCol="0">
            <a:spAutoFit/>
          </a:bodyPr>
          <a:lstStyle/>
          <a:p>
            <a:pPr algn="ctr">
              <a:lnSpc>
                <a:spcPct val="80000"/>
              </a:lnSpc>
            </a:pPr>
            <a:r>
              <a:rPr lang="en-US" sz="3200" dirty="0" smtClean="0">
                <a:solidFill>
                  <a:schemeClr val="bg1"/>
                </a:solidFill>
                <a:latin typeface="Arial Narrow"/>
                <a:cs typeface="Arial Narrow"/>
              </a:rPr>
              <a:t>CONSUMER DEMAND</a:t>
            </a:r>
            <a:endParaRPr lang="en-US" sz="3200" dirty="0">
              <a:solidFill>
                <a:schemeClr val="bg1"/>
              </a:solidFill>
              <a:latin typeface="Arial Narrow"/>
              <a:cs typeface="Arial Narrow"/>
            </a:endParaRPr>
          </a:p>
        </p:txBody>
      </p:sp>
    </p:spTree>
    <p:extLst>
      <p:ext uri="{BB962C8B-B14F-4D97-AF65-F5344CB8AC3E}">
        <p14:creationId xmlns:p14="http://schemas.microsoft.com/office/powerpoint/2010/main" val="41182644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0" y="0"/>
            <a:ext cx="9144000" cy="6299203"/>
          </a:xfrm>
          <a:prstGeom prst="roundRect">
            <a:avLst>
              <a:gd name="adj" fmla="val 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BF2A1C"/>
              </a:solidFill>
            </a:endParaRPr>
          </a:p>
        </p:txBody>
      </p:sp>
      <p:pic>
        <p:nvPicPr>
          <p:cNvPr id="14" name="Picture 13" descr="plant_alone.png"/>
          <p:cNvPicPr>
            <a:picLocks noChangeAspect="1"/>
          </p:cNvPicPr>
          <p:nvPr/>
        </p:nvPicPr>
        <p:blipFill rotWithShape="1">
          <a:blip r:embed="rId3" cstate="screen">
            <a:alphaModFix amt="19000"/>
            <a:extLst>
              <a:ext uri="{28A0092B-C50C-407E-A947-70E740481C1C}">
                <a14:useLocalDpi xmlns:a14="http://schemas.microsoft.com/office/drawing/2010/main"/>
              </a:ext>
            </a:extLst>
          </a:blip>
          <a:srcRect l="10880" r="6627" b="963"/>
          <a:stretch/>
        </p:blipFill>
        <p:spPr>
          <a:xfrm>
            <a:off x="-1" y="1618355"/>
            <a:ext cx="9144001" cy="4680848"/>
          </a:xfrm>
          <a:prstGeom prst="rect">
            <a:avLst/>
          </a:prstGeom>
        </p:spPr>
      </p:pic>
      <p:sp>
        <p:nvSpPr>
          <p:cNvPr id="54" name="TextBox 53"/>
          <p:cNvSpPr txBox="1"/>
          <p:nvPr/>
        </p:nvSpPr>
        <p:spPr>
          <a:xfrm>
            <a:off x="692776" y="719776"/>
            <a:ext cx="8069556" cy="954107"/>
          </a:xfrm>
          <a:prstGeom prst="rect">
            <a:avLst/>
          </a:prstGeom>
          <a:noFill/>
        </p:spPr>
        <p:txBody>
          <a:bodyPr wrap="square" rtlCol="0">
            <a:spAutoFit/>
          </a:bodyPr>
          <a:lstStyle/>
          <a:p>
            <a:pPr>
              <a:lnSpc>
                <a:spcPct val="80000"/>
              </a:lnSpc>
            </a:pPr>
            <a:r>
              <a:rPr lang="en-US" sz="2600" dirty="0" smtClean="0">
                <a:solidFill>
                  <a:schemeClr val="bg1"/>
                </a:solidFill>
                <a:latin typeface="Arial Narrow"/>
                <a:cs typeface="Arial Narrow"/>
              </a:rPr>
              <a:t>CUSTOMER DEMAND: </a:t>
            </a:r>
          </a:p>
          <a:p>
            <a:pPr>
              <a:lnSpc>
                <a:spcPct val="80000"/>
              </a:lnSpc>
            </a:pPr>
            <a:r>
              <a:rPr lang="en-US" sz="4400" b="1" dirty="0" smtClean="0">
                <a:solidFill>
                  <a:schemeClr val="bg1"/>
                </a:solidFill>
                <a:latin typeface="Arial Narrow"/>
                <a:cs typeface="Arial Narrow"/>
              </a:rPr>
              <a:t>THE WALMART EFFECT</a:t>
            </a:r>
            <a:endParaRPr lang="en-US" sz="4400" b="1" dirty="0">
              <a:solidFill>
                <a:schemeClr val="bg1"/>
              </a:solidFill>
              <a:latin typeface="Arial Narrow"/>
              <a:cs typeface="Arial Narrow"/>
            </a:endParaRPr>
          </a:p>
        </p:txBody>
      </p:sp>
      <p:sp>
        <p:nvSpPr>
          <p:cNvPr id="36" name="TextBox 35"/>
          <p:cNvSpPr txBox="1"/>
          <p:nvPr/>
        </p:nvSpPr>
        <p:spPr>
          <a:xfrm>
            <a:off x="3550277" y="2094655"/>
            <a:ext cx="5212056" cy="3342453"/>
          </a:xfrm>
          <a:prstGeom prst="rect">
            <a:avLst/>
          </a:prstGeom>
          <a:noFill/>
        </p:spPr>
        <p:txBody>
          <a:bodyPr wrap="square" rtlCol="0">
            <a:spAutoFit/>
          </a:bodyPr>
          <a:lstStyle/>
          <a:p>
            <a:pPr>
              <a:lnSpc>
                <a:spcPct val="120000"/>
              </a:lnSpc>
            </a:pPr>
            <a:r>
              <a:rPr lang="en-US" sz="2400" i="1" dirty="0" smtClean="0">
                <a:solidFill>
                  <a:schemeClr val="bg1"/>
                </a:solidFill>
                <a:latin typeface="Arial"/>
                <a:cs typeface="Arial"/>
              </a:rPr>
              <a:t>“By </a:t>
            </a:r>
            <a:r>
              <a:rPr lang="en-US" sz="2400" i="1" dirty="0">
                <a:solidFill>
                  <a:schemeClr val="bg1"/>
                </a:solidFill>
                <a:latin typeface="Arial"/>
                <a:cs typeface="Arial"/>
              </a:rPr>
              <a:t>the end of 2017, </a:t>
            </a:r>
            <a:r>
              <a:rPr lang="en-US" sz="2400" i="1" dirty="0" err="1">
                <a:solidFill>
                  <a:schemeClr val="bg1"/>
                </a:solidFill>
                <a:latin typeface="Arial"/>
                <a:cs typeface="Arial"/>
              </a:rPr>
              <a:t>Walmart</a:t>
            </a:r>
            <a:r>
              <a:rPr lang="en-US" sz="2400" i="1" dirty="0">
                <a:solidFill>
                  <a:schemeClr val="bg1"/>
                </a:solidFill>
                <a:latin typeface="Arial"/>
                <a:cs typeface="Arial"/>
              </a:rPr>
              <a:t> will buy </a:t>
            </a:r>
            <a:r>
              <a:rPr lang="en-US" sz="2400" b="1" i="1" dirty="0">
                <a:solidFill>
                  <a:schemeClr val="bg1"/>
                </a:solidFill>
                <a:latin typeface="Arial"/>
                <a:cs typeface="Arial"/>
              </a:rPr>
              <a:t>70 percent </a:t>
            </a:r>
            <a:r>
              <a:rPr lang="en-US" sz="2400" i="1" dirty="0">
                <a:solidFill>
                  <a:schemeClr val="bg1"/>
                </a:solidFill>
                <a:latin typeface="Arial"/>
                <a:cs typeface="Arial"/>
              </a:rPr>
              <a:t>of the goods it sells only from suppliers who use the Index to evaluate and share the sustainability of their products</a:t>
            </a:r>
            <a:r>
              <a:rPr lang="en-US" sz="2400" i="1" dirty="0" smtClean="0">
                <a:solidFill>
                  <a:schemeClr val="bg1"/>
                </a:solidFill>
                <a:latin typeface="Arial"/>
                <a:cs typeface="Arial"/>
              </a:rPr>
              <a:t>.”</a:t>
            </a:r>
          </a:p>
          <a:p>
            <a:pPr>
              <a:lnSpc>
                <a:spcPct val="120000"/>
              </a:lnSpc>
            </a:pPr>
            <a:endParaRPr lang="en-US" sz="2400" i="1" dirty="0">
              <a:solidFill>
                <a:schemeClr val="bg1"/>
              </a:solidFill>
              <a:latin typeface="Arial"/>
              <a:cs typeface="Arial"/>
            </a:endParaRPr>
          </a:p>
          <a:p>
            <a:pPr>
              <a:lnSpc>
                <a:spcPct val="120000"/>
              </a:lnSpc>
            </a:pPr>
            <a:r>
              <a:rPr lang="en-US" sz="1600" dirty="0" smtClean="0">
                <a:solidFill>
                  <a:schemeClr val="bg1"/>
                </a:solidFill>
                <a:latin typeface="Arial"/>
                <a:cs typeface="Arial"/>
              </a:rPr>
              <a:t>— Mike </a:t>
            </a:r>
            <a:r>
              <a:rPr lang="en-US" sz="1600" dirty="0">
                <a:solidFill>
                  <a:schemeClr val="bg1"/>
                </a:solidFill>
                <a:latin typeface="Arial"/>
                <a:cs typeface="Arial"/>
              </a:rPr>
              <a:t>Duke, CEO </a:t>
            </a:r>
            <a:r>
              <a:rPr lang="en-US" sz="1600" dirty="0" err="1">
                <a:solidFill>
                  <a:schemeClr val="bg1"/>
                </a:solidFill>
                <a:latin typeface="Arial"/>
                <a:cs typeface="Arial"/>
              </a:rPr>
              <a:t>Walmart</a:t>
            </a:r>
            <a:r>
              <a:rPr lang="en-US" sz="1600" dirty="0">
                <a:solidFill>
                  <a:schemeClr val="bg1"/>
                </a:solidFill>
                <a:latin typeface="Arial"/>
                <a:cs typeface="Arial"/>
              </a:rPr>
              <a:t>, October 2012 </a:t>
            </a:r>
            <a:r>
              <a:rPr lang="en-US" sz="1600" dirty="0" smtClean="0">
                <a:solidFill>
                  <a:schemeClr val="bg1"/>
                </a:solidFill>
                <a:latin typeface="Arial"/>
                <a:cs typeface="Arial"/>
              </a:rPr>
              <a:t>Beijing</a:t>
            </a:r>
            <a:r>
              <a:rPr lang="en-US" sz="1600" dirty="0">
                <a:solidFill>
                  <a:schemeClr val="bg1"/>
                </a:solidFill>
                <a:latin typeface="Arial"/>
                <a:cs typeface="Arial"/>
              </a:rPr>
              <a:t>, </a:t>
            </a:r>
            <a:r>
              <a:rPr lang="en-US" sz="1600" dirty="0" smtClean="0">
                <a:solidFill>
                  <a:schemeClr val="bg1"/>
                </a:solidFill>
                <a:latin typeface="Arial"/>
                <a:cs typeface="Arial"/>
              </a:rPr>
              <a:t>China</a:t>
            </a:r>
            <a:endParaRPr lang="en-US" sz="1600" dirty="0">
              <a:solidFill>
                <a:schemeClr val="bg1"/>
              </a:solidFill>
              <a:latin typeface="Arial"/>
              <a:cs typeface="Arial"/>
            </a:endParaRPr>
          </a:p>
        </p:txBody>
      </p:sp>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p:nvGrpSpPr>
        <p:grpSpPr>
          <a:xfrm>
            <a:off x="0" y="6324048"/>
            <a:ext cx="9144000" cy="551566"/>
            <a:chOff x="0" y="6324048"/>
            <a:chExt cx="9144000" cy="551566"/>
          </a:xfrm>
        </p:grpSpPr>
        <p:sp>
          <p:nvSpPr>
            <p:cNvPr id="46" name="Rounded Rectangle 45"/>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bottle_new.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pic>
        <p:nvPicPr>
          <p:cNvPr id="2050" name="Picture 2" descr="C:\Users\N\Desktop\Mike_Duke_300.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92776" y="2022475"/>
            <a:ext cx="28575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68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4">
                                            <p:txEl>
                                              <p:pRg st="1" end="1"/>
                                            </p:txEl>
                                          </p:spTgt>
                                        </p:tgtEl>
                                        <p:attrNameLst>
                                          <p:attrName>style.visibility</p:attrName>
                                        </p:attrNameLst>
                                      </p:cBhvr>
                                      <p:to>
                                        <p:strVal val="visible"/>
                                      </p:to>
                                    </p:set>
                                    <p:animEffect transition="in" filter="fade">
                                      <p:cBhvr>
                                        <p:cTn id="11" dur="500"/>
                                        <p:tgtEl>
                                          <p:spTgt spid="5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0" y="0"/>
            <a:ext cx="9144000" cy="6299203"/>
          </a:xfrm>
          <a:prstGeom prst="roundRect">
            <a:avLst>
              <a:gd name="adj" fmla="val 0"/>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BF2A1C"/>
              </a:solidFill>
            </a:endParaRPr>
          </a:p>
        </p:txBody>
      </p:sp>
      <p:pic>
        <p:nvPicPr>
          <p:cNvPr id="14" name="Picture 13" descr="plant_alone.png"/>
          <p:cNvPicPr>
            <a:picLocks noChangeAspect="1"/>
          </p:cNvPicPr>
          <p:nvPr/>
        </p:nvPicPr>
        <p:blipFill rotWithShape="1">
          <a:blip r:embed="rId3" cstate="screen">
            <a:alphaModFix amt="19000"/>
            <a:extLst>
              <a:ext uri="{28A0092B-C50C-407E-A947-70E740481C1C}">
                <a14:useLocalDpi xmlns:a14="http://schemas.microsoft.com/office/drawing/2010/main"/>
              </a:ext>
            </a:extLst>
          </a:blip>
          <a:srcRect l="10880" r="6627" b="963"/>
          <a:stretch/>
        </p:blipFill>
        <p:spPr>
          <a:xfrm>
            <a:off x="-1" y="1618355"/>
            <a:ext cx="9144001" cy="4680848"/>
          </a:xfrm>
          <a:prstGeom prst="rect">
            <a:avLst/>
          </a:prstGeom>
        </p:spPr>
      </p:pic>
      <p:sp>
        <p:nvSpPr>
          <p:cNvPr id="54" name="TextBox 53"/>
          <p:cNvSpPr txBox="1"/>
          <p:nvPr/>
        </p:nvSpPr>
        <p:spPr>
          <a:xfrm>
            <a:off x="692776" y="441484"/>
            <a:ext cx="8069556" cy="2012859"/>
          </a:xfrm>
          <a:prstGeom prst="rect">
            <a:avLst/>
          </a:prstGeom>
          <a:noFill/>
        </p:spPr>
        <p:txBody>
          <a:bodyPr wrap="square" rtlCol="0">
            <a:spAutoFit/>
          </a:bodyPr>
          <a:lstStyle/>
          <a:p>
            <a:pPr>
              <a:lnSpc>
                <a:spcPct val="80000"/>
              </a:lnSpc>
            </a:pPr>
            <a:endParaRPr lang="en-US" dirty="0" smtClean="0">
              <a:solidFill>
                <a:schemeClr val="bg1"/>
              </a:solidFill>
              <a:latin typeface="Arial Narrow"/>
              <a:cs typeface="Arial Narrow"/>
            </a:endParaRPr>
          </a:p>
          <a:p>
            <a:pPr>
              <a:lnSpc>
                <a:spcPct val="80000"/>
              </a:lnSpc>
            </a:pPr>
            <a:r>
              <a:rPr lang="en-US" sz="2800" dirty="0" smtClean="0">
                <a:solidFill>
                  <a:schemeClr val="bg1"/>
                </a:solidFill>
                <a:latin typeface="Arial Narrow"/>
                <a:cs typeface="Arial Narrow"/>
              </a:rPr>
              <a:t>SHAREHOLDER EXPECTATIONS</a:t>
            </a:r>
            <a:endParaRPr lang="en-US" sz="2800" dirty="0">
              <a:solidFill>
                <a:schemeClr val="bg1"/>
              </a:solidFill>
              <a:latin typeface="Arial Narrow"/>
              <a:cs typeface="Arial Narrow"/>
            </a:endParaRPr>
          </a:p>
          <a:p>
            <a:pPr>
              <a:lnSpc>
                <a:spcPct val="80000"/>
              </a:lnSpc>
            </a:pPr>
            <a:r>
              <a:rPr lang="en-US" sz="5000" b="1" dirty="0" smtClean="0">
                <a:solidFill>
                  <a:schemeClr val="bg1"/>
                </a:solidFill>
                <a:latin typeface="Arial Narrow"/>
                <a:cs typeface="Arial Narrow"/>
              </a:rPr>
              <a:t>405 of GLOBAL 500 </a:t>
            </a:r>
          </a:p>
          <a:p>
            <a:pPr>
              <a:lnSpc>
                <a:spcPct val="80000"/>
              </a:lnSpc>
            </a:pPr>
            <a:r>
              <a:rPr lang="en-US" sz="3200" dirty="0" smtClean="0">
                <a:solidFill>
                  <a:schemeClr val="bg1"/>
                </a:solidFill>
                <a:latin typeface="Arial Narrow"/>
                <a:cs typeface="Arial Narrow"/>
              </a:rPr>
              <a:t>REPORTING ON CARBON</a:t>
            </a:r>
          </a:p>
          <a:p>
            <a:pPr>
              <a:lnSpc>
                <a:spcPct val="80000"/>
              </a:lnSpc>
            </a:pPr>
            <a:endParaRPr lang="en-US" sz="2800" dirty="0" smtClean="0">
              <a:solidFill>
                <a:schemeClr val="bg1"/>
              </a:solidFill>
              <a:latin typeface="Arial Narrow"/>
              <a:cs typeface="Arial Narrow"/>
            </a:endParaRPr>
          </a:p>
        </p:txBody>
      </p:sp>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0" y="6324048"/>
            <a:ext cx="9144000" cy="551566"/>
            <a:chOff x="0" y="6324048"/>
            <a:chExt cx="9144000" cy="551566"/>
          </a:xfrm>
        </p:grpSpPr>
        <p:sp>
          <p:nvSpPr>
            <p:cNvPr id="10" name="Rounded Rectangle 9"/>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bottle_new.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sp>
        <p:nvSpPr>
          <p:cNvPr id="12" name="Rectangle 11"/>
          <p:cNvSpPr/>
          <p:nvPr/>
        </p:nvSpPr>
        <p:spPr>
          <a:xfrm>
            <a:off x="-587290" y="3008247"/>
            <a:ext cx="4174529" cy="1200329"/>
          </a:xfrm>
          <a:prstGeom prst="rect">
            <a:avLst/>
          </a:prstGeom>
        </p:spPr>
        <p:txBody>
          <a:bodyPr wrap="square">
            <a:spAutoFit/>
          </a:bodyPr>
          <a:lstStyle/>
          <a:p>
            <a:pPr algn="ctr"/>
            <a:r>
              <a:rPr lang="en-US" sz="7200" b="1" spc="-150" dirty="0" smtClean="0">
                <a:solidFill>
                  <a:schemeClr val="bg1"/>
                </a:solidFill>
                <a:latin typeface="Arial"/>
                <a:cs typeface="Arial"/>
              </a:rPr>
              <a:t>81%</a:t>
            </a:r>
            <a:endParaRPr lang="en-US" sz="1000" b="1" spc="-90" dirty="0" smtClean="0">
              <a:solidFill>
                <a:schemeClr val="bg1"/>
              </a:solidFill>
              <a:latin typeface="Arial"/>
              <a:cs typeface="Arial"/>
            </a:endParaRPr>
          </a:p>
        </p:txBody>
      </p:sp>
      <p:sp>
        <p:nvSpPr>
          <p:cNvPr id="15" name="Rectangle 14"/>
          <p:cNvSpPr/>
          <p:nvPr/>
        </p:nvSpPr>
        <p:spPr>
          <a:xfrm>
            <a:off x="693679" y="4054687"/>
            <a:ext cx="1923394" cy="830997"/>
          </a:xfrm>
          <a:prstGeom prst="rect">
            <a:avLst/>
          </a:prstGeom>
        </p:spPr>
        <p:txBody>
          <a:bodyPr wrap="square">
            <a:spAutoFit/>
          </a:bodyPr>
          <a:lstStyle/>
          <a:p>
            <a:r>
              <a:rPr lang="en-US" sz="1600" b="1" spc="-90" dirty="0" smtClean="0">
                <a:solidFill>
                  <a:schemeClr val="bg1"/>
                </a:solidFill>
                <a:latin typeface="Arial"/>
                <a:cs typeface="Arial"/>
              </a:rPr>
              <a:t>Report physical risk from climate change</a:t>
            </a:r>
          </a:p>
        </p:txBody>
      </p:sp>
      <p:sp>
        <p:nvSpPr>
          <p:cNvPr id="16" name="Rectangle 15"/>
          <p:cNvSpPr/>
          <p:nvPr/>
        </p:nvSpPr>
        <p:spPr>
          <a:xfrm>
            <a:off x="2482629" y="3028697"/>
            <a:ext cx="4174529" cy="1200329"/>
          </a:xfrm>
          <a:prstGeom prst="rect">
            <a:avLst/>
          </a:prstGeom>
        </p:spPr>
        <p:txBody>
          <a:bodyPr wrap="square">
            <a:spAutoFit/>
          </a:bodyPr>
          <a:lstStyle/>
          <a:p>
            <a:pPr algn="ctr"/>
            <a:r>
              <a:rPr lang="en-US" sz="7200" b="1" spc="-150" dirty="0" smtClean="0">
                <a:solidFill>
                  <a:schemeClr val="bg1"/>
                </a:solidFill>
                <a:latin typeface="Arial"/>
                <a:cs typeface="Arial"/>
              </a:rPr>
              <a:t>78%</a:t>
            </a:r>
            <a:endParaRPr lang="en-US" sz="1000" b="1" spc="-90" dirty="0" smtClean="0">
              <a:solidFill>
                <a:schemeClr val="bg1"/>
              </a:solidFill>
              <a:latin typeface="Arial"/>
              <a:cs typeface="Arial"/>
            </a:endParaRPr>
          </a:p>
        </p:txBody>
      </p:sp>
      <p:sp>
        <p:nvSpPr>
          <p:cNvPr id="17" name="Rectangle 16"/>
          <p:cNvSpPr/>
          <p:nvPr/>
        </p:nvSpPr>
        <p:spPr>
          <a:xfrm>
            <a:off x="3571473" y="4054687"/>
            <a:ext cx="2025226" cy="584775"/>
          </a:xfrm>
          <a:prstGeom prst="rect">
            <a:avLst/>
          </a:prstGeom>
        </p:spPr>
        <p:txBody>
          <a:bodyPr wrap="square">
            <a:spAutoFit/>
          </a:bodyPr>
          <a:lstStyle/>
          <a:p>
            <a:r>
              <a:rPr lang="en-US" sz="1600" b="1" spc="-90" dirty="0" smtClean="0">
                <a:solidFill>
                  <a:schemeClr val="bg1"/>
                </a:solidFill>
                <a:latin typeface="Arial"/>
                <a:cs typeface="Arial"/>
              </a:rPr>
              <a:t>Integrate carbon into business planning</a:t>
            </a:r>
          </a:p>
        </p:txBody>
      </p:sp>
      <p:sp>
        <p:nvSpPr>
          <p:cNvPr id="18" name="Rectangle 17"/>
          <p:cNvSpPr/>
          <p:nvPr/>
        </p:nvSpPr>
        <p:spPr>
          <a:xfrm>
            <a:off x="5457063" y="3019750"/>
            <a:ext cx="4174529" cy="1200329"/>
          </a:xfrm>
          <a:prstGeom prst="rect">
            <a:avLst/>
          </a:prstGeom>
        </p:spPr>
        <p:txBody>
          <a:bodyPr wrap="square">
            <a:spAutoFit/>
          </a:bodyPr>
          <a:lstStyle/>
          <a:p>
            <a:pPr algn="ctr"/>
            <a:r>
              <a:rPr lang="en-US" sz="7200" b="1" spc="-150" dirty="0" smtClean="0">
                <a:solidFill>
                  <a:schemeClr val="bg1"/>
                </a:solidFill>
                <a:latin typeface="Arial"/>
                <a:cs typeface="Arial"/>
              </a:rPr>
              <a:t>48%</a:t>
            </a:r>
            <a:endParaRPr lang="en-US" sz="1000" b="1" spc="-90" dirty="0" smtClean="0">
              <a:solidFill>
                <a:schemeClr val="bg1"/>
              </a:solidFill>
              <a:latin typeface="Arial"/>
              <a:cs typeface="Arial"/>
            </a:endParaRPr>
          </a:p>
        </p:txBody>
      </p:sp>
      <p:sp>
        <p:nvSpPr>
          <p:cNvPr id="19" name="Rectangle 18"/>
          <p:cNvSpPr/>
          <p:nvPr/>
        </p:nvSpPr>
        <p:spPr>
          <a:xfrm>
            <a:off x="6466338" y="4054686"/>
            <a:ext cx="2155978" cy="584775"/>
          </a:xfrm>
          <a:prstGeom prst="rect">
            <a:avLst/>
          </a:prstGeom>
        </p:spPr>
        <p:txBody>
          <a:bodyPr wrap="square">
            <a:spAutoFit/>
          </a:bodyPr>
          <a:lstStyle/>
          <a:p>
            <a:r>
              <a:rPr lang="en-US" sz="1600" b="1" spc="-90" dirty="0" smtClean="0">
                <a:solidFill>
                  <a:schemeClr val="bg1"/>
                </a:solidFill>
                <a:latin typeface="Arial"/>
                <a:cs typeface="Arial"/>
              </a:rPr>
              <a:t>Plan low-carbon products</a:t>
            </a:r>
          </a:p>
        </p:txBody>
      </p:sp>
    </p:spTree>
    <p:extLst>
      <p:ext uri="{BB962C8B-B14F-4D97-AF65-F5344CB8AC3E}">
        <p14:creationId xmlns:p14="http://schemas.microsoft.com/office/powerpoint/2010/main" val="313656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17"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0" y="0"/>
            <a:ext cx="9144000" cy="6299203"/>
          </a:xfrm>
          <a:prstGeom prst="roundRect">
            <a:avLst>
              <a:gd name="adj" fmla="val 0"/>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BF2A1C"/>
              </a:solidFill>
            </a:endParaRPr>
          </a:p>
        </p:txBody>
      </p:sp>
      <p:sp>
        <p:nvSpPr>
          <p:cNvPr id="54" name="TextBox 53"/>
          <p:cNvSpPr txBox="1"/>
          <p:nvPr/>
        </p:nvSpPr>
        <p:spPr>
          <a:xfrm>
            <a:off x="692776" y="342094"/>
            <a:ext cx="8069556" cy="2776145"/>
          </a:xfrm>
          <a:prstGeom prst="rect">
            <a:avLst/>
          </a:prstGeom>
          <a:noFill/>
        </p:spPr>
        <p:txBody>
          <a:bodyPr wrap="square" rtlCol="0">
            <a:spAutoFit/>
          </a:bodyPr>
          <a:lstStyle/>
          <a:p>
            <a:pPr>
              <a:lnSpc>
                <a:spcPct val="80000"/>
              </a:lnSpc>
            </a:pPr>
            <a:r>
              <a:rPr lang="en-US" dirty="0" smtClean="0">
                <a:solidFill>
                  <a:schemeClr val="bg1"/>
                </a:solidFill>
                <a:latin typeface="Arial Narrow"/>
                <a:cs typeface="Arial Narrow"/>
              </a:rPr>
              <a:t>CONE CR RESPONSIBLIITY</a:t>
            </a:r>
            <a:r>
              <a:rPr lang="en-US" dirty="0">
                <a:solidFill>
                  <a:schemeClr val="bg1"/>
                </a:solidFill>
                <a:latin typeface="Arial Narrow"/>
                <a:cs typeface="Arial Narrow"/>
              </a:rPr>
              <a:t> </a:t>
            </a:r>
            <a:r>
              <a:rPr lang="en-US" dirty="0" smtClean="0">
                <a:solidFill>
                  <a:schemeClr val="bg1"/>
                </a:solidFill>
                <a:latin typeface="Arial Narrow"/>
                <a:cs typeface="Arial Narrow"/>
              </a:rPr>
              <a:t>- 10COUNTRIES;10,000 CONSUMERS</a:t>
            </a:r>
          </a:p>
          <a:p>
            <a:pPr>
              <a:lnSpc>
                <a:spcPct val="80000"/>
              </a:lnSpc>
            </a:pPr>
            <a:endParaRPr lang="en-US" dirty="0" smtClean="0">
              <a:solidFill>
                <a:schemeClr val="bg1"/>
              </a:solidFill>
              <a:latin typeface="Arial Narrow"/>
              <a:cs typeface="Arial Narrow"/>
            </a:endParaRPr>
          </a:p>
          <a:p>
            <a:pPr>
              <a:lnSpc>
                <a:spcPct val="80000"/>
              </a:lnSpc>
            </a:pPr>
            <a:r>
              <a:rPr lang="en-US" sz="4400" b="1" dirty="0" smtClean="0">
                <a:solidFill>
                  <a:schemeClr val="bg1"/>
                </a:solidFill>
                <a:latin typeface="Arial Narrow"/>
                <a:cs typeface="Arial Narrow"/>
              </a:rPr>
              <a:t>CONSUMERS SAY IT IS IMPORTANT TO SUPPORT THE ENVIRONMENT</a:t>
            </a:r>
          </a:p>
          <a:p>
            <a:pPr>
              <a:lnSpc>
                <a:spcPct val="80000"/>
              </a:lnSpc>
            </a:pPr>
            <a:endParaRPr lang="en-US" sz="5000" b="1" dirty="0">
              <a:solidFill>
                <a:schemeClr val="bg1"/>
              </a:solidFill>
              <a:latin typeface="Arial Narrow"/>
              <a:cs typeface="Arial Narrow"/>
            </a:endParaRPr>
          </a:p>
        </p:txBody>
      </p:sp>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0" y="6324048"/>
            <a:ext cx="9144000" cy="551566"/>
            <a:chOff x="0" y="6324048"/>
            <a:chExt cx="9144000" cy="551566"/>
          </a:xfrm>
        </p:grpSpPr>
        <p:sp>
          <p:nvSpPr>
            <p:cNvPr id="9" name="Rounded Rectangle 8"/>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bottle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sp>
        <p:nvSpPr>
          <p:cNvPr id="11" name="Rectangle 10"/>
          <p:cNvSpPr/>
          <p:nvPr/>
        </p:nvSpPr>
        <p:spPr>
          <a:xfrm>
            <a:off x="2435349" y="3014649"/>
            <a:ext cx="4174529" cy="1631216"/>
          </a:xfrm>
          <a:prstGeom prst="rect">
            <a:avLst/>
          </a:prstGeom>
        </p:spPr>
        <p:txBody>
          <a:bodyPr wrap="square">
            <a:spAutoFit/>
          </a:bodyPr>
          <a:lstStyle/>
          <a:p>
            <a:pPr algn="ctr"/>
            <a:r>
              <a:rPr lang="en-US" sz="9600" b="1" spc="-150" dirty="0" smtClean="0">
                <a:solidFill>
                  <a:schemeClr val="bg1"/>
                </a:solidFill>
                <a:latin typeface="Arial"/>
                <a:cs typeface="Arial"/>
              </a:rPr>
              <a:t>81%</a:t>
            </a:r>
            <a:endParaRPr lang="en-US" sz="1200" b="1" spc="-90" dirty="0" smtClean="0">
              <a:solidFill>
                <a:schemeClr val="bg1"/>
              </a:solidFill>
              <a:latin typeface="Arial"/>
              <a:cs typeface="Arial"/>
            </a:endParaRPr>
          </a:p>
        </p:txBody>
      </p:sp>
    </p:spTree>
    <p:extLst>
      <p:ext uri="{BB962C8B-B14F-4D97-AF65-F5344CB8AC3E}">
        <p14:creationId xmlns:p14="http://schemas.microsoft.com/office/powerpoint/2010/main" val="301770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0" y="0"/>
            <a:ext cx="9144000" cy="6299203"/>
          </a:xfrm>
          <a:prstGeom prst="roundRect">
            <a:avLst>
              <a:gd name="adj" fmla="val 0"/>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BF2A1C"/>
              </a:solidFill>
            </a:endParaRPr>
          </a:p>
        </p:txBody>
      </p:sp>
      <p:sp>
        <p:nvSpPr>
          <p:cNvPr id="54" name="TextBox 53"/>
          <p:cNvSpPr txBox="1"/>
          <p:nvPr/>
        </p:nvSpPr>
        <p:spPr>
          <a:xfrm>
            <a:off x="692776" y="342094"/>
            <a:ext cx="8069556" cy="2234458"/>
          </a:xfrm>
          <a:prstGeom prst="rect">
            <a:avLst/>
          </a:prstGeom>
          <a:noFill/>
        </p:spPr>
        <p:txBody>
          <a:bodyPr wrap="square" rtlCol="0">
            <a:spAutoFit/>
          </a:bodyPr>
          <a:lstStyle/>
          <a:p>
            <a:pPr>
              <a:lnSpc>
                <a:spcPct val="80000"/>
              </a:lnSpc>
            </a:pPr>
            <a:r>
              <a:rPr lang="en-US" dirty="0" smtClean="0">
                <a:solidFill>
                  <a:schemeClr val="bg1"/>
                </a:solidFill>
                <a:latin typeface="Arial Narrow"/>
                <a:cs typeface="Arial Narrow"/>
              </a:rPr>
              <a:t>GREEN: BRANDS GLOBAL SURVEY – WPP</a:t>
            </a:r>
          </a:p>
          <a:p>
            <a:pPr>
              <a:lnSpc>
                <a:spcPct val="80000"/>
              </a:lnSpc>
            </a:pPr>
            <a:endParaRPr lang="en-US" dirty="0" smtClean="0">
              <a:solidFill>
                <a:schemeClr val="bg1"/>
              </a:solidFill>
              <a:latin typeface="Arial Narrow"/>
              <a:cs typeface="Arial Narrow"/>
            </a:endParaRPr>
          </a:p>
          <a:p>
            <a:pPr>
              <a:lnSpc>
                <a:spcPct val="80000"/>
              </a:lnSpc>
            </a:pPr>
            <a:r>
              <a:rPr lang="en-US" sz="4400" b="1" dirty="0" smtClean="0">
                <a:solidFill>
                  <a:schemeClr val="bg1"/>
                </a:solidFill>
                <a:latin typeface="Arial Narrow"/>
                <a:cs typeface="Arial Narrow"/>
              </a:rPr>
              <a:t>CONSUMERS ARE CONCERENED ABOUT ENERGY USE</a:t>
            </a:r>
          </a:p>
          <a:p>
            <a:pPr>
              <a:lnSpc>
                <a:spcPct val="80000"/>
              </a:lnSpc>
            </a:pPr>
            <a:endParaRPr lang="en-US" sz="5000" b="1" dirty="0">
              <a:solidFill>
                <a:schemeClr val="bg1"/>
              </a:solidFill>
              <a:latin typeface="Arial Narrow"/>
              <a:cs typeface="Arial Narrow"/>
            </a:endParaRPr>
          </a:p>
        </p:txBody>
      </p:sp>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0" y="6324048"/>
            <a:ext cx="9144000" cy="551566"/>
            <a:chOff x="0" y="6324048"/>
            <a:chExt cx="9144000" cy="551566"/>
          </a:xfrm>
        </p:grpSpPr>
        <p:sp>
          <p:nvSpPr>
            <p:cNvPr id="9" name="Rounded Rectangle 8"/>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bottle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sp>
        <p:nvSpPr>
          <p:cNvPr id="16" name="Rectangle 15"/>
          <p:cNvSpPr/>
          <p:nvPr/>
        </p:nvSpPr>
        <p:spPr>
          <a:xfrm>
            <a:off x="2484734" y="3014649"/>
            <a:ext cx="4174529" cy="2215991"/>
          </a:xfrm>
          <a:prstGeom prst="rect">
            <a:avLst/>
          </a:prstGeom>
        </p:spPr>
        <p:txBody>
          <a:bodyPr wrap="square">
            <a:spAutoFit/>
          </a:bodyPr>
          <a:lstStyle/>
          <a:p>
            <a:pPr algn="ctr"/>
            <a:r>
              <a:rPr lang="en-US" sz="13800" b="1" spc="-150" dirty="0" smtClean="0">
                <a:solidFill>
                  <a:schemeClr val="bg1"/>
                </a:solidFill>
                <a:latin typeface="Arial"/>
                <a:cs typeface="Arial"/>
                <a:sym typeface="Symbol"/>
              </a:rPr>
              <a:t></a:t>
            </a:r>
            <a:endParaRPr lang="en-US" sz="1600" b="1" spc="-90" dirty="0" smtClean="0">
              <a:solidFill>
                <a:schemeClr val="bg1"/>
              </a:solidFill>
              <a:latin typeface="Arial"/>
              <a:cs typeface="Arial"/>
            </a:endParaRPr>
          </a:p>
        </p:txBody>
      </p:sp>
      <p:sp>
        <p:nvSpPr>
          <p:cNvPr id="17" name="Rectangle 16"/>
          <p:cNvSpPr/>
          <p:nvPr/>
        </p:nvSpPr>
        <p:spPr>
          <a:xfrm>
            <a:off x="3051715" y="4945419"/>
            <a:ext cx="3036357" cy="830997"/>
          </a:xfrm>
          <a:prstGeom prst="rect">
            <a:avLst/>
          </a:prstGeom>
        </p:spPr>
        <p:txBody>
          <a:bodyPr wrap="square">
            <a:spAutoFit/>
          </a:bodyPr>
          <a:lstStyle/>
          <a:p>
            <a:r>
              <a:rPr lang="en-US" sz="1600" b="1" spc="-90" dirty="0" smtClean="0">
                <a:solidFill>
                  <a:schemeClr val="bg1"/>
                </a:solidFill>
                <a:latin typeface="Arial"/>
                <a:cs typeface="Arial"/>
              </a:rPr>
              <a:t>The number of consumers citing energy as an issue roses in all countries.</a:t>
            </a:r>
          </a:p>
        </p:txBody>
      </p:sp>
    </p:spTree>
    <p:extLst>
      <p:ext uri="{BB962C8B-B14F-4D97-AF65-F5344CB8AC3E}">
        <p14:creationId xmlns:p14="http://schemas.microsoft.com/office/powerpoint/2010/main" val="354678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0" y="0"/>
            <a:ext cx="9144000" cy="6299203"/>
          </a:xfrm>
          <a:prstGeom prst="roundRect">
            <a:avLst>
              <a:gd name="adj" fmla="val 0"/>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BF2A1C"/>
              </a:solidFill>
            </a:endParaRPr>
          </a:p>
        </p:txBody>
      </p:sp>
      <p:sp>
        <p:nvSpPr>
          <p:cNvPr id="54" name="TextBox 53"/>
          <p:cNvSpPr txBox="1"/>
          <p:nvPr/>
        </p:nvSpPr>
        <p:spPr>
          <a:xfrm>
            <a:off x="692776" y="342094"/>
            <a:ext cx="8069556" cy="2234458"/>
          </a:xfrm>
          <a:prstGeom prst="rect">
            <a:avLst/>
          </a:prstGeom>
          <a:noFill/>
        </p:spPr>
        <p:txBody>
          <a:bodyPr wrap="square" rtlCol="0">
            <a:spAutoFit/>
          </a:bodyPr>
          <a:lstStyle/>
          <a:p>
            <a:pPr>
              <a:lnSpc>
                <a:spcPct val="80000"/>
              </a:lnSpc>
            </a:pPr>
            <a:r>
              <a:rPr lang="en-US" dirty="0" smtClean="0">
                <a:solidFill>
                  <a:schemeClr val="bg1"/>
                </a:solidFill>
                <a:latin typeface="Arial Narrow"/>
                <a:cs typeface="Arial Narrow"/>
              </a:rPr>
              <a:t>GREEN: BRANDS GLOBAL SURVEY – WPP </a:t>
            </a:r>
            <a:r>
              <a:rPr lang="en-US" dirty="0">
                <a:solidFill>
                  <a:schemeClr val="bg1"/>
                </a:solidFill>
                <a:latin typeface="Arial Narrow"/>
                <a:cs typeface="Arial Narrow"/>
              </a:rPr>
              <a:t> </a:t>
            </a:r>
            <a:r>
              <a:rPr lang="en-US" dirty="0" smtClean="0">
                <a:solidFill>
                  <a:schemeClr val="bg1"/>
                </a:solidFill>
                <a:latin typeface="Arial Narrow"/>
                <a:cs typeface="Arial Narrow"/>
              </a:rPr>
              <a:t>- AU, BR, CN, FR, DE, IN, US, UK</a:t>
            </a:r>
          </a:p>
          <a:p>
            <a:pPr>
              <a:lnSpc>
                <a:spcPct val="80000"/>
              </a:lnSpc>
            </a:pPr>
            <a:endParaRPr lang="en-US" dirty="0" smtClean="0">
              <a:solidFill>
                <a:schemeClr val="bg1"/>
              </a:solidFill>
              <a:latin typeface="Arial Narrow"/>
              <a:cs typeface="Arial Narrow"/>
            </a:endParaRPr>
          </a:p>
          <a:p>
            <a:pPr>
              <a:lnSpc>
                <a:spcPct val="80000"/>
              </a:lnSpc>
            </a:pPr>
            <a:r>
              <a:rPr lang="en-US" sz="4400" b="1" dirty="0" smtClean="0">
                <a:solidFill>
                  <a:schemeClr val="bg1"/>
                </a:solidFill>
                <a:latin typeface="Arial Narrow"/>
                <a:cs typeface="Arial Narrow"/>
              </a:rPr>
              <a:t>CONSUMERS WANT ENVIRONMENTAL PRODUCTS</a:t>
            </a:r>
          </a:p>
          <a:p>
            <a:pPr>
              <a:lnSpc>
                <a:spcPct val="80000"/>
              </a:lnSpc>
            </a:pPr>
            <a:endParaRPr lang="en-US" sz="5000" b="1" dirty="0">
              <a:solidFill>
                <a:schemeClr val="bg1"/>
              </a:solidFill>
              <a:latin typeface="Arial Narrow"/>
              <a:cs typeface="Arial Narrow"/>
            </a:endParaRPr>
          </a:p>
        </p:txBody>
      </p:sp>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0" y="6324048"/>
            <a:ext cx="9144000" cy="551566"/>
            <a:chOff x="0" y="6324048"/>
            <a:chExt cx="9144000" cy="551566"/>
          </a:xfrm>
        </p:grpSpPr>
        <p:sp>
          <p:nvSpPr>
            <p:cNvPr id="9" name="Rounded Rectangle 8"/>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bottle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sp>
        <p:nvSpPr>
          <p:cNvPr id="16" name="Rectangle 15"/>
          <p:cNvSpPr/>
          <p:nvPr/>
        </p:nvSpPr>
        <p:spPr>
          <a:xfrm>
            <a:off x="2484735" y="2983118"/>
            <a:ext cx="4174529" cy="1631216"/>
          </a:xfrm>
          <a:prstGeom prst="rect">
            <a:avLst/>
          </a:prstGeom>
        </p:spPr>
        <p:txBody>
          <a:bodyPr wrap="square">
            <a:spAutoFit/>
          </a:bodyPr>
          <a:lstStyle/>
          <a:p>
            <a:pPr algn="ctr"/>
            <a:r>
              <a:rPr lang="en-US" sz="9600" b="1" spc="-150" dirty="0" smtClean="0">
                <a:solidFill>
                  <a:schemeClr val="bg1"/>
                </a:solidFill>
                <a:latin typeface="Arial"/>
                <a:cs typeface="Arial"/>
              </a:rPr>
              <a:t>&gt;25%</a:t>
            </a:r>
            <a:endParaRPr lang="en-US" sz="1200" b="1" spc="-90" dirty="0" smtClean="0">
              <a:solidFill>
                <a:schemeClr val="bg1"/>
              </a:solidFill>
              <a:latin typeface="Arial"/>
              <a:cs typeface="Arial"/>
            </a:endParaRPr>
          </a:p>
        </p:txBody>
      </p:sp>
      <p:sp>
        <p:nvSpPr>
          <p:cNvPr id="17" name="Rectangle 16"/>
          <p:cNvSpPr/>
          <p:nvPr/>
        </p:nvSpPr>
        <p:spPr>
          <a:xfrm>
            <a:off x="3778470" y="4349917"/>
            <a:ext cx="3036357" cy="1077218"/>
          </a:xfrm>
          <a:prstGeom prst="rect">
            <a:avLst/>
          </a:prstGeom>
        </p:spPr>
        <p:txBody>
          <a:bodyPr wrap="square">
            <a:spAutoFit/>
          </a:bodyPr>
          <a:lstStyle/>
          <a:p>
            <a:r>
              <a:rPr lang="en-US" sz="1600" b="1" spc="-90" dirty="0" smtClean="0">
                <a:solidFill>
                  <a:schemeClr val="bg1"/>
                </a:solidFill>
                <a:latin typeface="Arial"/>
                <a:cs typeface="Arial"/>
              </a:rPr>
              <a:t>Say  labeling/packaging has the greatest impact on their likelihood to purchase green products.</a:t>
            </a:r>
          </a:p>
        </p:txBody>
      </p:sp>
    </p:spTree>
    <p:extLst>
      <p:ext uri="{BB962C8B-B14F-4D97-AF65-F5344CB8AC3E}">
        <p14:creationId xmlns:p14="http://schemas.microsoft.com/office/powerpoint/2010/main" val="44554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0" y="0"/>
            <a:ext cx="9144000" cy="6299203"/>
          </a:xfrm>
          <a:prstGeom prst="roundRect">
            <a:avLst>
              <a:gd name="adj" fmla="val 0"/>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BF2A1C"/>
              </a:solidFill>
            </a:endParaRPr>
          </a:p>
        </p:txBody>
      </p:sp>
      <p:sp>
        <p:nvSpPr>
          <p:cNvPr id="54" name="TextBox 53"/>
          <p:cNvSpPr txBox="1"/>
          <p:nvPr/>
        </p:nvSpPr>
        <p:spPr>
          <a:xfrm>
            <a:off x="692776" y="342094"/>
            <a:ext cx="8069556" cy="2776145"/>
          </a:xfrm>
          <a:prstGeom prst="rect">
            <a:avLst/>
          </a:prstGeom>
          <a:noFill/>
        </p:spPr>
        <p:txBody>
          <a:bodyPr wrap="square" rtlCol="0">
            <a:spAutoFit/>
          </a:bodyPr>
          <a:lstStyle/>
          <a:p>
            <a:pPr>
              <a:lnSpc>
                <a:spcPct val="80000"/>
              </a:lnSpc>
            </a:pPr>
            <a:r>
              <a:rPr lang="en-US" dirty="0" smtClean="0">
                <a:solidFill>
                  <a:schemeClr val="bg1"/>
                </a:solidFill>
                <a:latin typeface="Arial Narrow"/>
                <a:cs typeface="Arial Narrow"/>
              </a:rPr>
              <a:t>NIELSEN, GLOBAL STUDY, 58 COUNTRIES, 29,000 REPONDENTS</a:t>
            </a:r>
          </a:p>
          <a:p>
            <a:pPr>
              <a:lnSpc>
                <a:spcPct val="80000"/>
              </a:lnSpc>
            </a:pPr>
            <a:endParaRPr lang="en-US" dirty="0" smtClean="0">
              <a:solidFill>
                <a:schemeClr val="bg1"/>
              </a:solidFill>
              <a:latin typeface="Arial Narrow"/>
              <a:cs typeface="Arial Narrow"/>
            </a:endParaRPr>
          </a:p>
          <a:p>
            <a:pPr>
              <a:lnSpc>
                <a:spcPct val="80000"/>
              </a:lnSpc>
            </a:pPr>
            <a:r>
              <a:rPr lang="en-US" sz="4400" b="1" dirty="0" smtClean="0">
                <a:solidFill>
                  <a:schemeClr val="bg1"/>
                </a:solidFill>
                <a:latin typeface="Arial Narrow"/>
                <a:cs typeface="Arial Narrow"/>
              </a:rPr>
              <a:t>CONSUMERS WILL SPEND MORE WITH COMPANIES THAT GIVE BACK</a:t>
            </a:r>
          </a:p>
          <a:p>
            <a:pPr>
              <a:lnSpc>
                <a:spcPct val="80000"/>
              </a:lnSpc>
            </a:pPr>
            <a:endParaRPr lang="en-US" sz="5000" b="1" dirty="0">
              <a:solidFill>
                <a:schemeClr val="bg1"/>
              </a:solidFill>
              <a:latin typeface="Arial Narrow"/>
              <a:cs typeface="Arial Narrow"/>
            </a:endParaRPr>
          </a:p>
        </p:txBody>
      </p:sp>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0" y="6324048"/>
            <a:ext cx="9144000" cy="551566"/>
            <a:chOff x="0" y="6324048"/>
            <a:chExt cx="9144000" cy="551566"/>
          </a:xfrm>
        </p:grpSpPr>
        <p:sp>
          <p:nvSpPr>
            <p:cNvPr id="9" name="Rounded Rectangle 8"/>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bottle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sp>
        <p:nvSpPr>
          <p:cNvPr id="16" name="Rectangle 15"/>
          <p:cNvSpPr/>
          <p:nvPr/>
        </p:nvSpPr>
        <p:spPr>
          <a:xfrm>
            <a:off x="2484734" y="3014649"/>
            <a:ext cx="4174529" cy="1569660"/>
          </a:xfrm>
          <a:prstGeom prst="rect">
            <a:avLst/>
          </a:prstGeom>
        </p:spPr>
        <p:txBody>
          <a:bodyPr wrap="square">
            <a:spAutoFit/>
          </a:bodyPr>
          <a:lstStyle/>
          <a:p>
            <a:pPr algn="ctr"/>
            <a:r>
              <a:rPr lang="en-US" sz="9600" b="1" spc="-150" dirty="0" smtClean="0">
                <a:solidFill>
                  <a:schemeClr val="bg1"/>
                </a:solidFill>
                <a:latin typeface="Arial"/>
                <a:cs typeface="Arial"/>
                <a:sym typeface="Symbol"/>
              </a:rPr>
              <a:t>50%</a:t>
            </a:r>
            <a:endParaRPr lang="en-US" sz="1200" b="1" spc="-90" dirty="0" smtClean="0">
              <a:solidFill>
                <a:schemeClr val="bg1"/>
              </a:solidFill>
              <a:latin typeface="Arial"/>
              <a:cs typeface="Arial"/>
            </a:endParaRPr>
          </a:p>
        </p:txBody>
      </p:sp>
      <p:sp>
        <p:nvSpPr>
          <p:cNvPr id="17" name="Rectangle 16"/>
          <p:cNvSpPr/>
          <p:nvPr/>
        </p:nvSpPr>
        <p:spPr>
          <a:xfrm>
            <a:off x="3051715" y="4377843"/>
            <a:ext cx="3036357" cy="830997"/>
          </a:xfrm>
          <a:prstGeom prst="rect">
            <a:avLst/>
          </a:prstGeom>
        </p:spPr>
        <p:txBody>
          <a:bodyPr wrap="square">
            <a:spAutoFit/>
          </a:bodyPr>
          <a:lstStyle/>
          <a:p>
            <a:r>
              <a:rPr lang="en-US" sz="1600" b="1" spc="-90" dirty="0" smtClean="0">
                <a:solidFill>
                  <a:schemeClr val="bg1"/>
                </a:solidFill>
                <a:latin typeface="Arial"/>
                <a:cs typeface="Arial"/>
              </a:rPr>
              <a:t>Consumers ages 40-44, will pay more for products, up from 38% two years ago</a:t>
            </a:r>
          </a:p>
        </p:txBody>
      </p:sp>
    </p:spTree>
    <p:extLst>
      <p:ext uri="{BB962C8B-B14F-4D97-AF65-F5344CB8AC3E}">
        <p14:creationId xmlns:p14="http://schemas.microsoft.com/office/powerpoint/2010/main" val="138065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0" y="6324048"/>
            <a:ext cx="9144000" cy="551566"/>
            <a:chOff x="0" y="6324048"/>
            <a:chExt cx="9144000" cy="551566"/>
          </a:xfrm>
        </p:grpSpPr>
        <p:sp>
          <p:nvSpPr>
            <p:cNvPr id="9" name="Rounded Rectangle 8"/>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bottle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sp>
        <p:nvSpPr>
          <p:cNvPr id="12" name="TextBox 11"/>
          <p:cNvSpPr txBox="1"/>
          <p:nvPr/>
        </p:nvSpPr>
        <p:spPr>
          <a:xfrm>
            <a:off x="692776" y="342094"/>
            <a:ext cx="8069556" cy="1668149"/>
          </a:xfrm>
          <a:prstGeom prst="rect">
            <a:avLst/>
          </a:prstGeom>
          <a:noFill/>
        </p:spPr>
        <p:txBody>
          <a:bodyPr wrap="square" rtlCol="0">
            <a:spAutoFit/>
          </a:bodyPr>
          <a:lstStyle/>
          <a:p>
            <a:pPr>
              <a:lnSpc>
                <a:spcPct val="80000"/>
              </a:lnSpc>
            </a:pPr>
            <a:r>
              <a:rPr lang="en-US" sz="2800" dirty="0" smtClean="0">
                <a:latin typeface="Arial Narrow"/>
                <a:cs typeface="Arial Narrow"/>
              </a:rPr>
              <a:t>UPSIDE OF ENVIRONMENTAL PRODUCTS</a:t>
            </a:r>
          </a:p>
          <a:p>
            <a:pPr>
              <a:lnSpc>
                <a:spcPct val="80000"/>
              </a:lnSpc>
            </a:pPr>
            <a:r>
              <a:rPr lang="en-US" sz="5000" b="1" dirty="0" err="1" smtClean="0">
                <a:latin typeface="Arial Narrow"/>
                <a:cs typeface="Arial Narrow"/>
              </a:rPr>
              <a:t>iLOHAS</a:t>
            </a:r>
            <a:r>
              <a:rPr lang="en-US" sz="5000" b="1" dirty="0" smtClean="0">
                <a:latin typeface="Arial Narrow"/>
                <a:cs typeface="Arial Narrow"/>
              </a:rPr>
              <a:t> BOTTLE</a:t>
            </a:r>
          </a:p>
          <a:p>
            <a:pPr>
              <a:lnSpc>
                <a:spcPct val="80000"/>
              </a:lnSpc>
            </a:pPr>
            <a:endParaRPr lang="en-US" sz="5000" b="1" dirty="0">
              <a:latin typeface="Arial Narrow"/>
              <a:cs typeface="Arial Narrow"/>
            </a:endParaRPr>
          </a:p>
        </p:txBody>
      </p:sp>
      <p:pic>
        <p:nvPicPr>
          <p:cNvPr id="14" name="Picture 1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67700" y="1531137"/>
            <a:ext cx="3959853" cy="4529919"/>
          </a:xfrm>
          <a:prstGeom prst="rect">
            <a:avLst/>
          </a:prstGeom>
        </p:spPr>
      </p:pic>
      <p:sp>
        <p:nvSpPr>
          <p:cNvPr id="16" name="Title 5"/>
          <p:cNvSpPr txBox="1">
            <a:spLocks/>
          </p:cNvSpPr>
          <p:nvPr/>
        </p:nvSpPr>
        <p:spPr>
          <a:xfrm>
            <a:off x="4747388" y="4293292"/>
            <a:ext cx="12801600" cy="169269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latin typeface="Arial" pitchFamily="34" charset="0"/>
                <a:cs typeface="Arial" pitchFamily="34" charset="0"/>
              </a:rPr>
              <a:t>FROM 5% TO 41.2% = </a:t>
            </a:r>
          </a:p>
          <a:p>
            <a:pPr algn="l"/>
            <a:r>
              <a:rPr lang="en-US" sz="3200" dirty="0" smtClean="0">
                <a:latin typeface="Arial" pitchFamily="34" charset="0"/>
                <a:cs typeface="Arial" pitchFamily="34" charset="0"/>
              </a:rPr>
              <a:t>ONE BILLION $USD</a:t>
            </a:r>
            <a:endParaRPr lang="en-US" sz="3200" dirty="0">
              <a:latin typeface="Arial" pitchFamily="34" charset="0"/>
              <a:cs typeface="Arial" pitchFamily="34" charset="0"/>
            </a:endParaRPr>
          </a:p>
        </p:txBody>
      </p:sp>
      <p:sp>
        <p:nvSpPr>
          <p:cNvPr id="17" name="Title 5"/>
          <p:cNvSpPr txBox="1">
            <a:spLocks/>
          </p:cNvSpPr>
          <p:nvPr/>
        </p:nvSpPr>
        <p:spPr>
          <a:xfrm>
            <a:off x="4769722" y="2135272"/>
            <a:ext cx="12801600" cy="2622551"/>
          </a:xfrm>
          <a:prstGeom prst="rect">
            <a:avLst/>
          </a:prstGeom>
        </p:spPr>
        <p:txBody>
          <a:bodyPr vert="horz" lIns="0" tIns="0" rIns="0" bIns="0" rtlCol="0" anchor="t" anchorCtr="0">
            <a:noAutofit/>
          </a:bodyPr>
          <a:lstStyle>
            <a:lvl1pPr algn="l" rtl="0" eaLnBrk="1" fontAlgn="base" hangingPunct="1">
              <a:lnSpc>
                <a:spcPct val="65000"/>
              </a:lnSpc>
              <a:spcBef>
                <a:spcPct val="0"/>
              </a:spcBef>
              <a:spcAft>
                <a:spcPct val="0"/>
              </a:spcAft>
              <a:defRPr lang="en-US" sz="9600" kern="900" cap="all" spc="-150" baseline="0">
                <a:solidFill>
                  <a:schemeClr val="accent3"/>
                </a:solidFill>
                <a:latin typeface="+mj-lt"/>
                <a:ea typeface="+mj-ea"/>
                <a:cs typeface="Franklin Gothic Condensed"/>
              </a:defRPr>
            </a:lvl1pPr>
            <a:lvl2pPr algn="l" rtl="0" eaLnBrk="1" fontAlgn="base" hangingPunct="1">
              <a:lnSpc>
                <a:spcPct val="75000"/>
              </a:lnSpc>
              <a:spcBef>
                <a:spcPct val="0"/>
              </a:spcBef>
              <a:spcAft>
                <a:spcPct val="0"/>
              </a:spcAft>
              <a:defRPr sz="5700">
                <a:solidFill>
                  <a:schemeClr val="tx1"/>
                </a:solidFill>
                <a:latin typeface="Arial Black" pitchFamily="34" charset="0"/>
              </a:defRPr>
            </a:lvl2pPr>
            <a:lvl3pPr algn="l" rtl="0" eaLnBrk="1" fontAlgn="base" hangingPunct="1">
              <a:lnSpc>
                <a:spcPct val="75000"/>
              </a:lnSpc>
              <a:spcBef>
                <a:spcPct val="0"/>
              </a:spcBef>
              <a:spcAft>
                <a:spcPct val="0"/>
              </a:spcAft>
              <a:defRPr sz="5700">
                <a:solidFill>
                  <a:schemeClr val="tx1"/>
                </a:solidFill>
                <a:latin typeface="Arial Black" pitchFamily="34" charset="0"/>
              </a:defRPr>
            </a:lvl3pPr>
            <a:lvl4pPr algn="l" rtl="0" eaLnBrk="1" fontAlgn="base" hangingPunct="1">
              <a:lnSpc>
                <a:spcPct val="75000"/>
              </a:lnSpc>
              <a:spcBef>
                <a:spcPct val="0"/>
              </a:spcBef>
              <a:spcAft>
                <a:spcPct val="0"/>
              </a:spcAft>
              <a:defRPr sz="5700">
                <a:solidFill>
                  <a:schemeClr val="tx1"/>
                </a:solidFill>
                <a:latin typeface="Arial Black" pitchFamily="34" charset="0"/>
              </a:defRPr>
            </a:lvl4pPr>
            <a:lvl5pPr algn="l" rtl="0" eaLnBrk="1" fontAlgn="base" hangingPunct="1">
              <a:lnSpc>
                <a:spcPct val="75000"/>
              </a:lnSpc>
              <a:spcBef>
                <a:spcPct val="0"/>
              </a:spcBef>
              <a:spcAft>
                <a:spcPct val="0"/>
              </a:spcAft>
              <a:defRPr sz="5700">
                <a:solidFill>
                  <a:schemeClr val="tx1"/>
                </a:solidFill>
                <a:latin typeface="Arial Black" pitchFamily="34" charset="0"/>
              </a:defRPr>
            </a:lvl5pPr>
            <a:lvl6pPr marL="652907" algn="l" rtl="0" eaLnBrk="1" fontAlgn="base" hangingPunct="1">
              <a:lnSpc>
                <a:spcPct val="75000"/>
              </a:lnSpc>
              <a:spcBef>
                <a:spcPct val="0"/>
              </a:spcBef>
              <a:spcAft>
                <a:spcPct val="0"/>
              </a:spcAft>
              <a:defRPr sz="5700">
                <a:solidFill>
                  <a:schemeClr val="tx1"/>
                </a:solidFill>
                <a:latin typeface="Arial Black" pitchFamily="34" charset="0"/>
              </a:defRPr>
            </a:lvl6pPr>
            <a:lvl7pPr marL="1305817" algn="l" rtl="0" eaLnBrk="1" fontAlgn="base" hangingPunct="1">
              <a:lnSpc>
                <a:spcPct val="75000"/>
              </a:lnSpc>
              <a:spcBef>
                <a:spcPct val="0"/>
              </a:spcBef>
              <a:spcAft>
                <a:spcPct val="0"/>
              </a:spcAft>
              <a:defRPr sz="5700">
                <a:solidFill>
                  <a:schemeClr val="tx1"/>
                </a:solidFill>
                <a:latin typeface="Arial Black" pitchFamily="34" charset="0"/>
              </a:defRPr>
            </a:lvl7pPr>
            <a:lvl8pPr marL="1958726" algn="l" rtl="0" eaLnBrk="1" fontAlgn="base" hangingPunct="1">
              <a:lnSpc>
                <a:spcPct val="75000"/>
              </a:lnSpc>
              <a:spcBef>
                <a:spcPct val="0"/>
              </a:spcBef>
              <a:spcAft>
                <a:spcPct val="0"/>
              </a:spcAft>
              <a:defRPr sz="5700">
                <a:solidFill>
                  <a:schemeClr val="tx1"/>
                </a:solidFill>
                <a:latin typeface="Arial Black" pitchFamily="34" charset="0"/>
              </a:defRPr>
            </a:lvl8pPr>
            <a:lvl9pPr marL="2611635" algn="l" rtl="0" eaLnBrk="1" fontAlgn="base" hangingPunct="1">
              <a:lnSpc>
                <a:spcPct val="75000"/>
              </a:lnSpc>
              <a:spcBef>
                <a:spcPct val="0"/>
              </a:spcBef>
              <a:spcAft>
                <a:spcPct val="0"/>
              </a:spcAft>
              <a:defRPr sz="5700">
                <a:solidFill>
                  <a:schemeClr val="tx1"/>
                </a:solidFill>
                <a:latin typeface="Arial Black" pitchFamily="34" charset="0"/>
              </a:defRPr>
            </a:lvl9pPr>
          </a:lstStyle>
          <a:p>
            <a:pPr>
              <a:lnSpc>
                <a:spcPct val="70000"/>
              </a:lnSpc>
            </a:pPr>
            <a:r>
              <a:rPr sz="3600" dirty="0" smtClean="0">
                <a:solidFill>
                  <a:schemeClr val="tx1"/>
                </a:solidFill>
                <a:latin typeface="Arial" pitchFamily="34" charset="0"/>
                <a:cs typeface="Arial" pitchFamily="34" charset="0"/>
              </a:rPr>
              <a:t>2 YEARS</a:t>
            </a:r>
          </a:p>
          <a:p>
            <a:pPr>
              <a:lnSpc>
                <a:spcPct val="70000"/>
              </a:lnSpc>
            </a:pPr>
            <a:endParaRPr lang="en-US" sz="4800" dirty="0" smtClean="0">
              <a:solidFill>
                <a:srgbClr val="00B050"/>
              </a:solidFill>
              <a:latin typeface="Arial" pitchFamily="34" charset="0"/>
              <a:cs typeface="Arial" pitchFamily="34" charset="0"/>
            </a:endParaRPr>
          </a:p>
          <a:p>
            <a:pPr>
              <a:lnSpc>
                <a:spcPct val="70000"/>
              </a:lnSpc>
            </a:pPr>
            <a:r>
              <a:rPr sz="4800" dirty="0" smtClean="0">
                <a:solidFill>
                  <a:srgbClr val="00B050"/>
                </a:solidFill>
                <a:latin typeface="Arial" pitchFamily="34" charset="0"/>
                <a:cs typeface="Arial" pitchFamily="34" charset="0"/>
              </a:rPr>
              <a:t>Same water</a:t>
            </a:r>
            <a:r>
              <a:rPr sz="4800" dirty="0" smtClean="0">
                <a:solidFill>
                  <a:srgbClr val="F05133"/>
                </a:solidFill>
                <a:latin typeface="Arial" pitchFamily="34" charset="0"/>
                <a:cs typeface="Arial" pitchFamily="34" charset="0"/>
              </a:rPr>
              <a:t/>
            </a:r>
            <a:br>
              <a:rPr sz="4800" dirty="0" smtClean="0">
                <a:solidFill>
                  <a:srgbClr val="F05133"/>
                </a:solidFill>
                <a:latin typeface="Arial" pitchFamily="34" charset="0"/>
                <a:cs typeface="Arial" pitchFamily="34" charset="0"/>
              </a:rPr>
            </a:br>
            <a:r>
              <a:rPr sz="4800" dirty="0" smtClean="0">
                <a:solidFill>
                  <a:srgbClr val="000000"/>
                </a:solidFill>
                <a:latin typeface="Arial" pitchFamily="34" charset="0"/>
                <a:cs typeface="Arial" pitchFamily="34" charset="0"/>
              </a:rPr>
              <a:t>same price</a:t>
            </a:r>
            <a:endParaRPr sz="48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258162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2" end="2"/>
                                            </p:txEl>
                                          </p:spTgt>
                                        </p:tgtEl>
                                        <p:attrNameLst>
                                          <p:attrName>style.visibility</p:attrName>
                                        </p:attrNameLst>
                                      </p:cBhvr>
                                      <p:to>
                                        <p:strVal val="visible"/>
                                      </p:to>
                                    </p:set>
                                    <p:animEffect transition="in" filter="fade">
                                      <p:cBhvr>
                                        <p:cTn id="7" dur="500"/>
                                        <p:tgtEl>
                                          <p:spTgt spid="1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rot="20711251">
            <a:off x="-287467" y="1072620"/>
            <a:ext cx="5867400" cy="1569660"/>
          </a:xfrm>
          <a:prstGeom prst="rect">
            <a:avLst/>
          </a:prstGeom>
          <a:noFill/>
        </p:spPr>
        <p:txBody>
          <a:bodyPr wrap="square" rtlCol="0">
            <a:spAutoFit/>
          </a:bodyPr>
          <a:lstStyle/>
          <a:p>
            <a:pPr algn="ctr"/>
            <a:r>
              <a:rPr lang="en-US" sz="9600" b="1" dirty="0" smtClean="0">
                <a:solidFill>
                  <a:srgbClr val="FF0000"/>
                </a:solidFill>
                <a:latin typeface="Arial Narrow" pitchFamily="34" charset="0"/>
              </a:rPr>
              <a:t>POP QUIZ</a:t>
            </a:r>
            <a:endParaRPr lang="en-US" sz="9600" b="1" dirty="0">
              <a:solidFill>
                <a:srgbClr val="FF0000"/>
              </a:solidFill>
              <a:latin typeface="Arial Narrow" pitchFamily="34" charset="0"/>
            </a:endParaRPr>
          </a:p>
        </p:txBody>
      </p:sp>
      <p:sp>
        <p:nvSpPr>
          <p:cNvPr id="3" name="TextBox 2"/>
          <p:cNvSpPr txBox="1"/>
          <p:nvPr/>
        </p:nvSpPr>
        <p:spPr>
          <a:xfrm>
            <a:off x="3200400" y="2759595"/>
            <a:ext cx="5715000" cy="1200329"/>
          </a:xfrm>
          <a:prstGeom prst="rect">
            <a:avLst/>
          </a:prstGeom>
          <a:noFill/>
        </p:spPr>
        <p:txBody>
          <a:bodyPr wrap="square" rtlCol="0">
            <a:spAutoFit/>
          </a:bodyPr>
          <a:lstStyle/>
          <a:p>
            <a:r>
              <a:rPr lang="en-US" sz="3600" dirty="0" smtClean="0">
                <a:solidFill>
                  <a:schemeClr val="bg1"/>
                </a:solidFill>
              </a:rPr>
              <a:t>What is the largest organic juice brand in your market?</a:t>
            </a:r>
            <a:endParaRPr lang="en-US" sz="3600" dirty="0">
              <a:solidFill>
                <a:schemeClr val="bg1"/>
              </a:solidFill>
            </a:endParaRPr>
          </a:p>
        </p:txBody>
      </p:sp>
      <p:sp>
        <p:nvSpPr>
          <p:cNvPr id="4" name="TextBox 3"/>
          <p:cNvSpPr txBox="1"/>
          <p:nvPr/>
        </p:nvSpPr>
        <p:spPr>
          <a:xfrm>
            <a:off x="3200400" y="4362271"/>
            <a:ext cx="5715000" cy="1200329"/>
          </a:xfrm>
          <a:prstGeom prst="rect">
            <a:avLst/>
          </a:prstGeom>
          <a:noFill/>
        </p:spPr>
        <p:txBody>
          <a:bodyPr wrap="square" rtlCol="0">
            <a:spAutoFit/>
          </a:bodyPr>
          <a:lstStyle/>
          <a:p>
            <a:r>
              <a:rPr lang="en-US" sz="3600" dirty="0" smtClean="0">
                <a:solidFill>
                  <a:schemeClr val="bg1"/>
                </a:solidFill>
              </a:rPr>
              <a:t>Who owns them? You or your competitor?</a:t>
            </a:r>
            <a:endParaRPr lang="en-US" sz="3600" dirty="0">
              <a:solidFill>
                <a:schemeClr val="bg1"/>
              </a:solidFill>
            </a:endParaRPr>
          </a:p>
        </p:txBody>
      </p:sp>
    </p:spTree>
    <p:extLst>
      <p:ext uri="{BB962C8B-B14F-4D97-AF65-F5344CB8AC3E}">
        <p14:creationId xmlns:p14="http://schemas.microsoft.com/office/powerpoint/2010/main" val="262915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8539" y="0"/>
            <a:ext cx="9541565" cy="6979164"/>
          </a:xfrm>
          <a:prstGeom prst="rect">
            <a:avLst/>
          </a:prstGeom>
        </p:spPr>
      </p:pic>
      <p:sp>
        <p:nvSpPr>
          <p:cNvPr id="4" name="Rectangle 3"/>
          <p:cNvSpPr/>
          <p:nvPr/>
        </p:nvSpPr>
        <p:spPr>
          <a:xfrm>
            <a:off x="-238539" y="1981200"/>
            <a:ext cx="9541565" cy="3461733"/>
          </a:xfrm>
          <a:prstGeom prst="rect">
            <a:avLst/>
          </a:prstGeom>
          <a:solidFill>
            <a:schemeClr val="tx1">
              <a:alpha val="6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58362" y="316439"/>
            <a:ext cx="8603970" cy="978729"/>
          </a:xfrm>
          <a:prstGeom prst="rect">
            <a:avLst/>
          </a:prstGeom>
          <a:noFill/>
        </p:spPr>
        <p:txBody>
          <a:bodyPr wrap="square" rtlCol="0">
            <a:spAutoFit/>
          </a:bodyPr>
          <a:lstStyle/>
          <a:p>
            <a:pPr>
              <a:lnSpc>
                <a:spcPct val="80000"/>
              </a:lnSpc>
            </a:pPr>
            <a:r>
              <a:rPr lang="en-US" sz="2800" dirty="0" smtClean="0">
                <a:solidFill>
                  <a:schemeClr val="bg1"/>
                </a:solidFill>
                <a:latin typeface="Arial Narrow"/>
                <a:cs typeface="Arial Narrow"/>
              </a:rPr>
              <a:t>DIRECT OPERATIONAL</a:t>
            </a:r>
          </a:p>
          <a:p>
            <a:pPr>
              <a:lnSpc>
                <a:spcPct val="80000"/>
              </a:lnSpc>
            </a:pPr>
            <a:r>
              <a:rPr lang="en-US" sz="4400" b="1" dirty="0" smtClean="0">
                <a:solidFill>
                  <a:schemeClr val="bg1"/>
                </a:solidFill>
                <a:latin typeface="Arial Narrow"/>
                <a:cs typeface="Arial Narrow"/>
              </a:rPr>
              <a:t>RISKS/COSTS</a:t>
            </a:r>
            <a:endParaRPr lang="en-US" sz="4400" b="1" dirty="0">
              <a:solidFill>
                <a:schemeClr val="bg1"/>
              </a:solidFill>
              <a:latin typeface="Arial Narrow"/>
              <a:cs typeface="Arial Narrow"/>
            </a:endParaRPr>
          </a:p>
        </p:txBody>
      </p:sp>
      <p:sp>
        <p:nvSpPr>
          <p:cNvPr id="6" name="Rectangle 5"/>
          <p:cNvSpPr/>
          <p:nvPr/>
        </p:nvSpPr>
        <p:spPr>
          <a:xfrm>
            <a:off x="0" y="1981200"/>
            <a:ext cx="9144000" cy="779593"/>
          </a:xfrm>
          <a:prstGeom prst="rect">
            <a:avLst/>
          </a:prstGeom>
          <a:solidFill>
            <a:schemeClr val="tx1">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2854013"/>
            <a:ext cx="9144000" cy="813524"/>
          </a:xfrm>
          <a:prstGeom prst="rect">
            <a:avLst/>
          </a:prstGeom>
          <a:solidFill>
            <a:schemeClr val="tx1">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28600" y="2175116"/>
            <a:ext cx="8603970" cy="486287"/>
          </a:xfrm>
          <a:prstGeom prst="rect">
            <a:avLst/>
          </a:prstGeom>
          <a:noFill/>
        </p:spPr>
        <p:txBody>
          <a:bodyPr wrap="square" rtlCol="0">
            <a:spAutoFit/>
          </a:bodyPr>
          <a:lstStyle/>
          <a:p>
            <a:pPr algn="ctr">
              <a:lnSpc>
                <a:spcPct val="80000"/>
              </a:lnSpc>
            </a:pPr>
            <a:r>
              <a:rPr lang="en-US" sz="3200" dirty="0" smtClean="0">
                <a:solidFill>
                  <a:schemeClr val="bg1"/>
                </a:solidFill>
                <a:latin typeface="Arial Narrow"/>
                <a:cs typeface="Arial Narrow"/>
              </a:rPr>
              <a:t>ENERGY COSTS</a:t>
            </a:r>
            <a:endParaRPr lang="en-US" sz="3200" dirty="0">
              <a:solidFill>
                <a:schemeClr val="bg1"/>
              </a:solidFill>
              <a:latin typeface="Arial Narrow"/>
              <a:cs typeface="Arial Narrow"/>
            </a:endParaRPr>
          </a:p>
        </p:txBody>
      </p:sp>
      <p:sp>
        <p:nvSpPr>
          <p:cNvPr id="9" name="TextBox 8"/>
          <p:cNvSpPr txBox="1"/>
          <p:nvPr/>
        </p:nvSpPr>
        <p:spPr>
          <a:xfrm>
            <a:off x="228600" y="3054981"/>
            <a:ext cx="8603970" cy="486287"/>
          </a:xfrm>
          <a:prstGeom prst="rect">
            <a:avLst/>
          </a:prstGeom>
          <a:noFill/>
        </p:spPr>
        <p:txBody>
          <a:bodyPr wrap="square" rtlCol="0">
            <a:spAutoFit/>
          </a:bodyPr>
          <a:lstStyle/>
          <a:p>
            <a:pPr algn="ctr">
              <a:lnSpc>
                <a:spcPct val="80000"/>
              </a:lnSpc>
            </a:pPr>
            <a:r>
              <a:rPr lang="en-US" sz="3200" dirty="0" smtClean="0">
                <a:solidFill>
                  <a:schemeClr val="bg1"/>
                </a:solidFill>
                <a:latin typeface="Arial Narrow"/>
                <a:cs typeface="Arial Narrow"/>
              </a:rPr>
              <a:t>REGULATION</a:t>
            </a:r>
            <a:endParaRPr lang="en-US" sz="3200" dirty="0">
              <a:solidFill>
                <a:schemeClr val="bg1"/>
              </a:solidFill>
              <a:latin typeface="Arial Narrow"/>
              <a:cs typeface="Arial Narrow"/>
            </a:endParaRPr>
          </a:p>
        </p:txBody>
      </p:sp>
      <p:sp>
        <p:nvSpPr>
          <p:cNvPr id="10" name="Rectangle 9"/>
          <p:cNvSpPr/>
          <p:nvPr/>
        </p:nvSpPr>
        <p:spPr>
          <a:xfrm>
            <a:off x="-6624" y="3761777"/>
            <a:ext cx="9144000" cy="766768"/>
          </a:xfrm>
          <a:prstGeom prst="rect">
            <a:avLst/>
          </a:prstGeom>
          <a:solidFill>
            <a:schemeClr val="tx1">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21976" y="3962745"/>
            <a:ext cx="8603970" cy="486287"/>
          </a:xfrm>
          <a:prstGeom prst="rect">
            <a:avLst/>
          </a:prstGeom>
          <a:noFill/>
        </p:spPr>
        <p:txBody>
          <a:bodyPr wrap="square" rtlCol="0">
            <a:spAutoFit/>
          </a:bodyPr>
          <a:lstStyle/>
          <a:p>
            <a:pPr algn="ctr">
              <a:lnSpc>
                <a:spcPct val="80000"/>
              </a:lnSpc>
            </a:pPr>
            <a:r>
              <a:rPr lang="en-US" sz="3200" dirty="0" smtClean="0">
                <a:solidFill>
                  <a:schemeClr val="bg1"/>
                </a:solidFill>
                <a:latin typeface="Arial Narrow"/>
                <a:cs typeface="Arial Narrow"/>
              </a:rPr>
              <a:t>COST OF WEATHER EVENTS</a:t>
            </a:r>
            <a:endParaRPr lang="en-US" sz="3200" dirty="0">
              <a:solidFill>
                <a:schemeClr val="bg1"/>
              </a:solidFill>
              <a:latin typeface="Arial Narrow"/>
              <a:cs typeface="Arial Narrow"/>
            </a:endParaRPr>
          </a:p>
        </p:txBody>
      </p:sp>
      <p:sp>
        <p:nvSpPr>
          <p:cNvPr id="12" name="Rectangle 11"/>
          <p:cNvSpPr/>
          <p:nvPr/>
        </p:nvSpPr>
        <p:spPr>
          <a:xfrm>
            <a:off x="-6624" y="4616531"/>
            <a:ext cx="9144000" cy="766768"/>
          </a:xfrm>
          <a:prstGeom prst="rect">
            <a:avLst/>
          </a:prstGeom>
          <a:solidFill>
            <a:schemeClr val="tx1">
              <a:alpha val="5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976" y="4817499"/>
            <a:ext cx="8603970" cy="486287"/>
          </a:xfrm>
          <a:prstGeom prst="rect">
            <a:avLst/>
          </a:prstGeom>
          <a:noFill/>
        </p:spPr>
        <p:txBody>
          <a:bodyPr wrap="square" rtlCol="0">
            <a:spAutoFit/>
          </a:bodyPr>
          <a:lstStyle/>
          <a:p>
            <a:pPr algn="ctr">
              <a:lnSpc>
                <a:spcPct val="80000"/>
              </a:lnSpc>
            </a:pPr>
            <a:r>
              <a:rPr lang="en-US" sz="3200" dirty="0" smtClean="0">
                <a:solidFill>
                  <a:schemeClr val="bg1"/>
                </a:solidFill>
                <a:latin typeface="Arial Narrow"/>
                <a:cs typeface="Arial Narrow"/>
              </a:rPr>
              <a:t>SUPPLY DISRUPTION</a:t>
            </a:r>
            <a:endParaRPr lang="en-US" sz="3200" dirty="0">
              <a:solidFill>
                <a:schemeClr val="bg1"/>
              </a:solidFill>
              <a:latin typeface="Arial Narrow"/>
              <a:cs typeface="Arial Narrow"/>
            </a:endParaRPr>
          </a:p>
        </p:txBody>
      </p:sp>
    </p:spTree>
    <p:extLst>
      <p:ext uri="{BB962C8B-B14F-4D97-AF65-F5344CB8AC3E}">
        <p14:creationId xmlns:p14="http://schemas.microsoft.com/office/powerpoint/2010/main" val="18083859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ounded Rectangle 14"/>
          <p:cNvSpPr/>
          <p:nvPr/>
        </p:nvSpPr>
        <p:spPr bwMode="auto">
          <a:xfrm>
            <a:off x="1927867" y="1421765"/>
            <a:ext cx="1662112" cy="26638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16" name="Rounded Rectangle 15"/>
          <p:cNvSpPr/>
          <p:nvPr/>
        </p:nvSpPr>
        <p:spPr bwMode="auto">
          <a:xfrm>
            <a:off x="1910404" y="1817053"/>
            <a:ext cx="1674813" cy="469900"/>
          </a:xfrm>
          <a:prstGeom prst="roundRect">
            <a:avLst>
              <a:gd name="adj" fmla="val 10927"/>
            </a:avLst>
          </a:prstGeom>
          <a:solidFill>
            <a:srgbClr val="494949"/>
          </a:solidFill>
          <a:ln w="25400" cap="flat" cmpd="sng" algn="ctr">
            <a:noFill/>
            <a:prstDash val="solid"/>
          </a:ln>
          <a:effectLst/>
        </p:spPr>
        <p:txBody>
          <a:bodyPr lIns="0" tIns="0" rIns="0" bIns="0" anchor="ctr"/>
          <a:lstStyle/>
          <a:p>
            <a:pPr marL="0" lvl="1" algn="ctr" defTabSz="914400">
              <a:spcAft>
                <a:spcPct val="50000"/>
              </a:spcAft>
              <a:buClr>
                <a:srgbClr val="CC0000"/>
              </a:buClr>
            </a:pPr>
            <a:r>
              <a:rPr lang="en-US" sz="1200" b="1" dirty="0" smtClean="0">
                <a:solidFill>
                  <a:srgbClr val="FFFFFF"/>
                </a:solidFill>
                <a:latin typeface="Arial" pitchFamily="34" charset="0"/>
              </a:rPr>
              <a:t>MODULE </a:t>
            </a:r>
            <a:r>
              <a:rPr lang="en-US" sz="1200" b="1" dirty="0">
                <a:solidFill>
                  <a:srgbClr val="FFFFFF"/>
                </a:solidFill>
                <a:latin typeface="Arial" pitchFamily="34" charset="0"/>
              </a:rPr>
              <a:t>2</a:t>
            </a:r>
            <a:r>
              <a:rPr lang="en-US" sz="1200" b="1" dirty="0" smtClean="0">
                <a:solidFill>
                  <a:srgbClr val="FFFFFF"/>
                </a:solidFill>
                <a:latin typeface="Arial" pitchFamily="34" charset="0"/>
              </a:rPr>
              <a:t>: BUSINESS CASE</a:t>
            </a:r>
            <a:endParaRPr lang="en-US" sz="1200" b="1" dirty="0">
              <a:solidFill>
                <a:srgbClr val="FFFFFF"/>
              </a:solidFill>
              <a:latin typeface="Arial" pitchFamily="34" charset="0"/>
            </a:endParaRPr>
          </a:p>
        </p:txBody>
      </p:sp>
      <p:sp>
        <p:nvSpPr>
          <p:cNvPr id="23" name="TextBox 53"/>
          <p:cNvSpPr txBox="1">
            <a:spLocks noChangeArrowheads="1"/>
          </p:cNvSpPr>
          <p:nvPr/>
        </p:nvSpPr>
        <p:spPr bwMode="auto">
          <a:xfrm>
            <a:off x="-188138" y="425670"/>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nSpc>
                <a:spcPct val="80000"/>
              </a:lnSpc>
            </a:pPr>
            <a:r>
              <a:rPr lang="en-US" sz="2800" dirty="0" smtClean="0">
                <a:solidFill>
                  <a:schemeClr val="bg1"/>
                </a:solidFill>
                <a:latin typeface="Arial Narrow" pitchFamily="34" charset="0"/>
              </a:rPr>
              <a:t>TRAINING AGENDA</a:t>
            </a:r>
            <a:r>
              <a:rPr lang="en-US" sz="2800" smtClean="0">
                <a:solidFill>
                  <a:schemeClr val="bg1"/>
                </a:solidFill>
                <a:latin typeface="Arial Narrow" pitchFamily="34" charset="0"/>
              </a:rPr>
              <a:t>: LEADERS </a:t>
            </a:r>
            <a:endParaRPr lang="en-US" sz="2800" dirty="0" smtClean="0">
              <a:solidFill>
                <a:schemeClr val="bg1"/>
              </a:solidFill>
              <a:latin typeface="Arial Narrow" pitchFamily="34" charset="0"/>
            </a:endParaRPr>
          </a:p>
          <a:p>
            <a:pPr>
              <a:lnSpc>
                <a:spcPct val="80000"/>
              </a:lnSpc>
            </a:pPr>
            <a:r>
              <a:rPr lang="en-US" sz="4000" b="1" dirty="0" smtClean="0">
                <a:solidFill>
                  <a:schemeClr val="bg1"/>
                </a:solidFill>
                <a:latin typeface="Arial Narrow" pitchFamily="34" charset="0"/>
              </a:rPr>
              <a:t>CLIMATE AMBASSADORS</a:t>
            </a:r>
            <a:endParaRPr lang="en-US" sz="4000" b="1" dirty="0">
              <a:solidFill>
                <a:schemeClr val="bg1"/>
              </a:solidFill>
              <a:latin typeface="Arial Narrow" pitchFamily="34" charset="0"/>
            </a:endParaRPr>
          </a:p>
        </p:txBody>
      </p:sp>
      <p:sp>
        <p:nvSpPr>
          <p:cNvPr id="28" name="TextBox 27"/>
          <p:cNvSpPr txBox="1">
            <a:spLocks noChangeArrowheads="1"/>
          </p:cNvSpPr>
          <p:nvPr/>
        </p:nvSpPr>
        <p:spPr bwMode="auto">
          <a:xfrm>
            <a:off x="1888497" y="4239573"/>
            <a:ext cx="2017106" cy="1292662"/>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196" eaLnBrk="1" fontAlgn="base" hangingPunct="1">
              <a:spcBef>
                <a:spcPct val="0"/>
              </a:spcBef>
              <a:spcAft>
                <a:spcPct val="0"/>
              </a:spcAft>
            </a:pPr>
            <a:r>
              <a:rPr lang="en-US" sz="1300" dirty="0" smtClean="0">
                <a:solidFill>
                  <a:schemeClr val="bg1">
                    <a:lumMod val="85000"/>
                  </a:schemeClr>
                </a:solidFill>
                <a:latin typeface="Arial Narrow" pitchFamily="34" charset="0"/>
                <a:cs typeface="Calibri" pitchFamily="34" charset="0"/>
              </a:rPr>
              <a:t>• BUSINESS STRATEGY</a:t>
            </a:r>
          </a:p>
          <a:p>
            <a:pPr defTabSz="914196" eaLnBrk="1" hangingPunct="1"/>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REVENUE</a:t>
            </a:r>
            <a:br>
              <a:rPr lang="en-US" sz="1300" dirty="0" smtClean="0">
                <a:solidFill>
                  <a:schemeClr val="bg1">
                    <a:lumMod val="85000"/>
                  </a:schemeClr>
                </a:solidFill>
                <a:latin typeface="Arial Narrow" pitchFamily="34" charset="0"/>
                <a:cs typeface="Calibri" pitchFamily="34" charset="0"/>
              </a:rPr>
            </a:br>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RISK</a:t>
            </a:r>
          </a:p>
          <a:p>
            <a:pPr defTabSz="914196" eaLnBrk="1" hangingPunct="1"/>
            <a:r>
              <a:rPr lang="en-US" sz="1300" dirty="0">
                <a:solidFill>
                  <a:schemeClr val="bg1">
                    <a:lumMod val="85000"/>
                  </a:schemeClr>
                </a:solidFill>
                <a:latin typeface="Arial Narrow" pitchFamily="34" charset="0"/>
                <a:cs typeface="Calibri" pitchFamily="34" charset="0"/>
              </a:rPr>
              <a:t>• </a:t>
            </a:r>
            <a:r>
              <a:rPr lang="en-US" sz="1300" dirty="0" smtClean="0">
                <a:solidFill>
                  <a:schemeClr val="bg1">
                    <a:lumMod val="85000"/>
                  </a:schemeClr>
                </a:solidFill>
                <a:latin typeface="Arial Narrow" pitchFamily="34" charset="0"/>
                <a:cs typeface="Calibri" pitchFamily="34" charset="0"/>
              </a:rPr>
              <a:t>REPUTATION</a:t>
            </a:r>
          </a:p>
          <a:p>
            <a:pPr defTabSz="914196" eaLnBrk="1" hangingPunct="1"/>
            <a:r>
              <a:rPr lang="en-US" sz="1300" dirty="0" smtClean="0">
                <a:solidFill>
                  <a:schemeClr val="bg1">
                    <a:lumMod val="85000"/>
                  </a:schemeClr>
                </a:solidFill>
                <a:latin typeface="Arial Narrow" pitchFamily="34" charset="0"/>
                <a:cs typeface="Calibri" pitchFamily="34" charset="0"/>
              </a:rPr>
              <a:t>ME, WE, WORLD</a:t>
            </a:r>
          </a:p>
          <a:p>
            <a:pPr defTabSz="914196" eaLnBrk="1" fontAlgn="base" hangingPunct="1">
              <a:spcBef>
                <a:spcPct val="0"/>
              </a:spcBef>
              <a:spcAft>
                <a:spcPct val="0"/>
              </a:spcAft>
            </a:pPr>
            <a:endParaRPr lang="en-US" sz="1300" dirty="0" smtClean="0">
              <a:solidFill>
                <a:schemeClr val="bg1">
                  <a:lumMod val="85000"/>
                </a:schemeClr>
              </a:solidFill>
              <a:latin typeface="Arial Narrow" pitchFamily="34" charset="0"/>
              <a:cs typeface="Calibri" pitchFamily="34" charset="0"/>
            </a:endParaRPr>
          </a:p>
        </p:txBody>
      </p:sp>
      <p:grpSp>
        <p:nvGrpSpPr>
          <p:cNvPr id="31" name="Group 30"/>
          <p:cNvGrpSpPr/>
          <p:nvPr/>
        </p:nvGrpSpPr>
        <p:grpSpPr>
          <a:xfrm>
            <a:off x="96573" y="1421765"/>
            <a:ext cx="1705292" cy="3695773"/>
            <a:chOff x="66093" y="1421765"/>
            <a:chExt cx="1705292" cy="3695773"/>
          </a:xfrm>
        </p:grpSpPr>
        <p:sp>
          <p:nvSpPr>
            <p:cNvPr id="32" name="TextBox 31"/>
            <p:cNvSpPr txBox="1">
              <a:spLocks noChangeArrowheads="1"/>
            </p:cNvSpPr>
            <p:nvPr/>
          </p:nvSpPr>
          <p:spPr bwMode="auto">
            <a:xfrm>
              <a:off x="66093" y="4224986"/>
              <a:ext cx="1664204" cy="892552"/>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defTabSz="914196" eaLnBrk="1" hangingPunct="1"/>
              <a:r>
                <a:rPr lang="en-US" sz="1300" dirty="0" smtClean="0">
                  <a:solidFill>
                    <a:schemeClr val="bg1">
                      <a:lumMod val="85000"/>
                    </a:schemeClr>
                  </a:solidFill>
                  <a:latin typeface="Arial Narrow" pitchFamily="34" charset="0"/>
                  <a:cs typeface="Calibri" pitchFamily="34" charset="0"/>
                </a:rPr>
                <a:t>• WHY WE ARE HERE</a:t>
              </a:r>
            </a:p>
            <a:p>
              <a:pPr defTabSz="914196" eaLnBrk="1" hangingPunct="1"/>
              <a:r>
                <a:rPr lang="en-US" sz="1300" dirty="0">
                  <a:solidFill>
                    <a:schemeClr val="bg1">
                      <a:lumMod val="85000"/>
                    </a:schemeClr>
                  </a:solidFill>
                  <a:latin typeface="Arial Narrow" pitchFamily="34" charset="0"/>
                  <a:cs typeface="Calibri" pitchFamily="34" charset="0"/>
                </a:rPr>
                <a:t>• GOALS</a:t>
              </a:r>
              <a:r>
                <a:rPr lang="en-US" sz="1300" dirty="0" smtClean="0">
                  <a:solidFill>
                    <a:schemeClr val="bg1">
                      <a:lumMod val="85000"/>
                    </a:schemeClr>
                  </a:solidFill>
                  <a:latin typeface="Arial Narrow" pitchFamily="34" charset="0"/>
                  <a:cs typeface="Calibri" pitchFamily="34" charset="0"/>
                </a:rPr>
                <a:t/>
              </a:r>
              <a:br>
                <a:rPr lang="en-US" sz="1300" dirty="0" smtClean="0">
                  <a:solidFill>
                    <a:schemeClr val="bg1">
                      <a:lumMod val="85000"/>
                    </a:schemeClr>
                  </a:solidFill>
                  <a:latin typeface="Arial Narrow" pitchFamily="34" charset="0"/>
                  <a:cs typeface="Calibri" pitchFamily="34" charset="0"/>
                </a:rPr>
              </a:br>
              <a:r>
                <a:rPr lang="en-US" sz="1300" dirty="0" smtClean="0">
                  <a:solidFill>
                    <a:schemeClr val="bg1">
                      <a:lumMod val="85000"/>
                    </a:schemeClr>
                  </a:solidFill>
                  <a:latin typeface="Arial Narrow" pitchFamily="34" charset="0"/>
                  <a:cs typeface="Calibri" pitchFamily="34" charset="0"/>
                </a:rPr>
                <a:t>• TRAINING OBJ.</a:t>
              </a:r>
              <a:br>
                <a:rPr lang="en-US" sz="1300" dirty="0" smtClean="0">
                  <a:solidFill>
                    <a:schemeClr val="bg1">
                      <a:lumMod val="85000"/>
                    </a:schemeClr>
                  </a:solidFill>
                  <a:latin typeface="Arial Narrow" pitchFamily="34" charset="0"/>
                  <a:cs typeface="Calibri" pitchFamily="34" charset="0"/>
                </a:rPr>
              </a:br>
              <a:r>
                <a:rPr lang="en-US" sz="1300" dirty="0" smtClean="0">
                  <a:solidFill>
                    <a:schemeClr val="bg1">
                      <a:lumMod val="85000"/>
                    </a:schemeClr>
                  </a:solidFill>
                  <a:latin typeface="Arial Narrow" pitchFamily="34" charset="0"/>
                  <a:cs typeface="Calibri" pitchFamily="34" charset="0"/>
                </a:rPr>
                <a:t>• DISCUSSION </a:t>
              </a:r>
            </a:p>
          </p:txBody>
        </p:sp>
        <p:grpSp>
          <p:nvGrpSpPr>
            <p:cNvPr id="34" name="Group 6"/>
            <p:cNvGrpSpPr>
              <a:grpSpLocks/>
            </p:cNvGrpSpPr>
            <p:nvPr/>
          </p:nvGrpSpPr>
          <p:grpSpPr bwMode="auto">
            <a:xfrm>
              <a:off x="96572" y="1421765"/>
              <a:ext cx="1674813" cy="2663825"/>
              <a:chOff x="158362" y="808432"/>
              <a:chExt cx="1675185" cy="2663625"/>
            </a:xfrm>
          </p:grpSpPr>
          <p:sp>
            <p:nvSpPr>
              <p:cNvPr id="36" name="Rounded Rectangle 35"/>
              <p:cNvSpPr/>
              <p:nvPr/>
            </p:nvSpPr>
            <p:spPr>
              <a:xfrm>
                <a:off x="171065" y="808432"/>
                <a:ext cx="1662482"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400" b="1">
                  <a:solidFill>
                    <a:srgbClr val="FFFFFF"/>
                  </a:solidFill>
                  <a:latin typeface="Arial" pitchFamily="34" charset="0"/>
                  <a:cs typeface="Arial" pitchFamily="34" charset="0"/>
                </a:endParaRPr>
              </a:p>
            </p:txBody>
          </p:sp>
          <p:sp>
            <p:nvSpPr>
              <p:cNvPr id="37" name="Rounded Rectangle 36"/>
              <p:cNvSpPr/>
              <p:nvPr/>
            </p:nvSpPr>
            <p:spPr bwMode="auto">
              <a:xfrm>
                <a:off x="158362" y="1203690"/>
                <a:ext cx="1675185" cy="469865"/>
              </a:xfrm>
              <a:prstGeom prst="roundRect">
                <a:avLst>
                  <a:gd name="adj" fmla="val 10927"/>
                </a:avLst>
              </a:prstGeom>
              <a:solidFill>
                <a:srgbClr val="494949"/>
              </a:solidFill>
              <a:ln w="25400" cap="flat" cmpd="sng" algn="ctr">
                <a:noFill/>
                <a:prstDash val="solid"/>
              </a:ln>
              <a:effectLst/>
            </p:spPr>
            <p:txBody>
              <a:bodyPr lIns="0" tIns="0" rIns="0" bIns="0" anchor="ctr"/>
              <a:lstStyle/>
              <a:p>
                <a:pPr marL="0" lvl="1" algn="ctr" defTabSz="914400">
                  <a:spcAft>
                    <a:spcPct val="50000"/>
                  </a:spcAft>
                  <a:buClr>
                    <a:srgbClr val="CC0000"/>
                  </a:buClr>
                </a:pPr>
                <a:r>
                  <a:rPr lang="en-US" sz="1200" b="1" dirty="0" smtClean="0">
                    <a:solidFill>
                      <a:srgbClr val="FFFFFF"/>
                    </a:solidFill>
                    <a:latin typeface="Arial" pitchFamily="34" charset="0"/>
                  </a:rPr>
                  <a:t>MODULE 1:  INTRODUCTION</a:t>
                </a:r>
                <a:endParaRPr lang="en-US" sz="1200" b="1" dirty="0">
                  <a:solidFill>
                    <a:srgbClr val="FFFFFF"/>
                  </a:solidFill>
                  <a:latin typeface="Arial" pitchFamily="34" charset="0"/>
                </a:endParaRPr>
              </a:p>
            </p:txBody>
          </p:sp>
          <p:pic>
            <p:nvPicPr>
              <p:cNvPr id="38" name="Picture 5" descr="tractor_new.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6849" y="1813638"/>
                <a:ext cx="1626087" cy="162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 name="Picture 34" descr="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158750" y="2476105"/>
              <a:ext cx="1564458" cy="1558685"/>
            </a:xfrm>
            <a:prstGeom prst="rect">
              <a:avLst/>
            </a:prstGeom>
          </p:spPr>
        </p:pic>
      </p:grpSp>
      <p:pic>
        <p:nvPicPr>
          <p:cNvPr id="39" name="Picture 38" descr="3.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1965581" y="2489740"/>
            <a:ext cx="1564458" cy="1558685"/>
          </a:xfrm>
          <a:prstGeom prst="rect">
            <a:avLst/>
          </a:prstGeom>
        </p:spPr>
      </p:pic>
    </p:spTree>
    <p:extLst>
      <p:ext uri="{BB962C8B-B14F-4D97-AF65-F5344CB8AC3E}">
        <p14:creationId xmlns:p14="http://schemas.microsoft.com/office/powerpoint/2010/main" val="191166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N\Desktop\small gorilla.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3400" y="0"/>
            <a:ext cx="9906000" cy="7010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1415" y="48654"/>
            <a:ext cx="9144000" cy="1670510"/>
          </a:xfrm>
          <a:prstGeom prst="rect">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87185" y="345579"/>
            <a:ext cx="8603970" cy="1471172"/>
          </a:xfrm>
          <a:prstGeom prst="rect">
            <a:avLst/>
          </a:prstGeom>
          <a:noFill/>
        </p:spPr>
        <p:txBody>
          <a:bodyPr wrap="square" rtlCol="0">
            <a:spAutoFit/>
          </a:bodyPr>
          <a:lstStyle/>
          <a:p>
            <a:pPr>
              <a:lnSpc>
                <a:spcPct val="80000"/>
              </a:lnSpc>
            </a:pPr>
            <a:r>
              <a:rPr lang="en-US" sz="3200" dirty="0" smtClean="0">
                <a:solidFill>
                  <a:schemeClr val="bg1"/>
                </a:solidFill>
                <a:latin typeface="Arial Narrow"/>
                <a:cs typeface="Arial Narrow"/>
              </a:rPr>
              <a:t>THE GORILLA IS: </a:t>
            </a:r>
          </a:p>
          <a:p>
            <a:pPr>
              <a:lnSpc>
                <a:spcPct val="80000"/>
              </a:lnSpc>
            </a:pPr>
            <a:r>
              <a:rPr lang="en-US" sz="4400" b="1" dirty="0" smtClean="0">
                <a:solidFill>
                  <a:schemeClr val="bg1"/>
                </a:solidFill>
                <a:latin typeface="Arial Narrow"/>
                <a:cs typeface="Arial Narrow"/>
              </a:rPr>
              <a:t>EMISSIONS ARE ENERGY </a:t>
            </a:r>
          </a:p>
          <a:p>
            <a:pPr>
              <a:lnSpc>
                <a:spcPct val="80000"/>
              </a:lnSpc>
            </a:pPr>
            <a:r>
              <a:rPr lang="en-US" sz="3200" dirty="0" smtClean="0">
                <a:solidFill>
                  <a:schemeClr val="bg1"/>
                </a:solidFill>
                <a:latin typeface="Arial Narrow"/>
                <a:cs typeface="Arial Narrow"/>
              </a:rPr>
              <a:t>(ENERGY IS MONEY)</a:t>
            </a:r>
            <a:endParaRPr lang="en-US" sz="3200" dirty="0">
              <a:solidFill>
                <a:schemeClr val="bg1"/>
              </a:solidFill>
              <a:latin typeface="Arial Narrow"/>
              <a:cs typeface="Arial Narrow"/>
            </a:endParaRPr>
          </a:p>
        </p:txBody>
      </p:sp>
    </p:spTree>
    <p:extLst>
      <p:ext uri="{BB962C8B-B14F-4D97-AF65-F5344CB8AC3E}">
        <p14:creationId xmlns:p14="http://schemas.microsoft.com/office/powerpoint/2010/main" val="26360402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0" y="0"/>
            <a:ext cx="9144000" cy="6299203"/>
          </a:xfrm>
          <a:prstGeom prst="roundRect">
            <a:avLst>
              <a:gd name="adj" fmla="val 0"/>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BF2A1C"/>
              </a:solidFill>
            </a:endParaRPr>
          </a:p>
        </p:txBody>
      </p:sp>
      <p:pic>
        <p:nvPicPr>
          <p:cNvPr id="14" name="Picture 13" descr="plant_alone.png"/>
          <p:cNvPicPr>
            <a:picLocks noChangeAspect="1"/>
          </p:cNvPicPr>
          <p:nvPr/>
        </p:nvPicPr>
        <p:blipFill rotWithShape="1">
          <a:blip r:embed="rId3" cstate="screen">
            <a:alphaModFix amt="19000"/>
            <a:extLst>
              <a:ext uri="{28A0092B-C50C-407E-A947-70E740481C1C}">
                <a14:useLocalDpi xmlns:a14="http://schemas.microsoft.com/office/drawing/2010/main"/>
              </a:ext>
            </a:extLst>
          </a:blip>
          <a:srcRect l="10880" r="6627" b="963"/>
          <a:stretch/>
        </p:blipFill>
        <p:spPr>
          <a:xfrm>
            <a:off x="-1" y="1618355"/>
            <a:ext cx="9144001" cy="4680848"/>
          </a:xfrm>
          <a:prstGeom prst="rect">
            <a:avLst/>
          </a:prstGeom>
        </p:spPr>
      </p:pic>
      <p:sp>
        <p:nvSpPr>
          <p:cNvPr id="54" name="TextBox 53"/>
          <p:cNvSpPr txBox="1"/>
          <p:nvPr/>
        </p:nvSpPr>
        <p:spPr>
          <a:xfrm>
            <a:off x="692776" y="342094"/>
            <a:ext cx="8069556" cy="1077218"/>
          </a:xfrm>
          <a:prstGeom prst="rect">
            <a:avLst/>
          </a:prstGeom>
          <a:noFill/>
        </p:spPr>
        <p:txBody>
          <a:bodyPr wrap="square" rtlCol="0">
            <a:spAutoFit/>
          </a:bodyPr>
          <a:lstStyle/>
          <a:p>
            <a:pPr>
              <a:lnSpc>
                <a:spcPct val="80000"/>
              </a:lnSpc>
            </a:pPr>
            <a:r>
              <a:rPr lang="en-US" dirty="0" smtClean="0">
                <a:solidFill>
                  <a:schemeClr val="bg1"/>
                </a:solidFill>
                <a:latin typeface="Arial Narrow"/>
                <a:cs typeface="Arial Narrow"/>
              </a:rPr>
              <a:t>WORLD ENERGY OUTLOOK 2012</a:t>
            </a:r>
          </a:p>
          <a:p>
            <a:pPr>
              <a:lnSpc>
                <a:spcPct val="80000"/>
              </a:lnSpc>
            </a:pPr>
            <a:endParaRPr lang="en-US" dirty="0" smtClean="0">
              <a:solidFill>
                <a:schemeClr val="bg1"/>
              </a:solidFill>
              <a:latin typeface="Arial Narrow"/>
              <a:cs typeface="Arial Narrow"/>
            </a:endParaRPr>
          </a:p>
          <a:p>
            <a:pPr>
              <a:lnSpc>
                <a:spcPct val="80000"/>
              </a:lnSpc>
            </a:pPr>
            <a:r>
              <a:rPr lang="en-US" sz="4400" b="1" dirty="0" smtClean="0">
                <a:solidFill>
                  <a:schemeClr val="bg1"/>
                </a:solidFill>
                <a:latin typeface="Arial Narrow"/>
                <a:cs typeface="Arial Narrow"/>
              </a:rPr>
              <a:t>ENERGY DEMAND AND COSTS</a:t>
            </a:r>
            <a:endParaRPr lang="en-US" sz="5000" b="1" dirty="0">
              <a:solidFill>
                <a:schemeClr val="bg1"/>
              </a:solidFill>
              <a:latin typeface="Arial Narrow"/>
              <a:cs typeface="Arial Narrow"/>
            </a:endParaRPr>
          </a:p>
        </p:txBody>
      </p:sp>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le 45"/>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14574" y="1533189"/>
            <a:ext cx="3133900" cy="4502415"/>
          </a:xfrm>
          <a:prstGeom prst="rect">
            <a:avLst/>
          </a:prstGeom>
          <a:noFill/>
          <a:ln>
            <a:noFill/>
          </a:ln>
          <a:effectLst>
            <a:outerShdw blurRad="50800" dist="38100" dir="13500000" algn="b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553025" y="2479475"/>
            <a:ext cx="4174529" cy="1631216"/>
          </a:xfrm>
          <a:prstGeom prst="rect">
            <a:avLst/>
          </a:prstGeom>
        </p:spPr>
        <p:txBody>
          <a:bodyPr wrap="square">
            <a:spAutoFit/>
          </a:bodyPr>
          <a:lstStyle/>
          <a:p>
            <a:pPr algn="ctr"/>
            <a:r>
              <a:rPr lang="en-US" sz="8000" b="1" spc="-150" dirty="0">
                <a:solidFill>
                  <a:schemeClr val="bg1"/>
                </a:solidFill>
                <a:latin typeface="Arial"/>
                <a:cs typeface="Arial"/>
                <a:sym typeface="Symbol"/>
              </a:rPr>
              <a:t></a:t>
            </a:r>
            <a:r>
              <a:rPr lang="en-US" sz="9600" b="1" spc="-150" dirty="0" smtClean="0">
                <a:solidFill>
                  <a:schemeClr val="bg1"/>
                </a:solidFill>
                <a:latin typeface="Arial"/>
                <a:cs typeface="Arial"/>
              </a:rPr>
              <a:t>33%</a:t>
            </a:r>
            <a:endParaRPr lang="en-US" sz="1200" b="1" spc="-90" dirty="0" smtClean="0">
              <a:solidFill>
                <a:schemeClr val="bg1"/>
              </a:solidFill>
              <a:latin typeface="Arial"/>
              <a:cs typeface="Arial"/>
            </a:endParaRPr>
          </a:p>
        </p:txBody>
      </p:sp>
      <p:sp>
        <p:nvSpPr>
          <p:cNvPr id="10" name="Rectangle 9"/>
          <p:cNvSpPr/>
          <p:nvPr/>
        </p:nvSpPr>
        <p:spPr>
          <a:xfrm>
            <a:off x="1846760" y="3846274"/>
            <a:ext cx="3036357" cy="584775"/>
          </a:xfrm>
          <a:prstGeom prst="rect">
            <a:avLst/>
          </a:prstGeom>
        </p:spPr>
        <p:txBody>
          <a:bodyPr wrap="square">
            <a:spAutoFit/>
          </a:bodyPr>
          <a:lstStyle/>
          <a:p>
            <a:r>
              <a:rPr lang="en-US" sz="1600" b="1" spc="-90" dirty="0" smtClean="0">
                <a:solidFill>
                  <a:schemeClr val="bg1"/>
                </a:solidFill>
                <a:latin typeface="Arial"/>
                <a:cs typeface="Arial"/>
              </a:rPr>
              <a:t>Demand for energy grows more than 33% globally by 2035.</a:t>
            </a:r>
          </a:p>
        </p:txBody>
      </p:sp>
    </p:spTree>
    <p:extLst>
      <p:ext uri="{BB962C8B-B14F-4D97-AF65-F5344CB8AC3E}">
        <p14:creationId xmlns:p14="http://schemas.microsoft.com/office/powerpoint/2010/main" val="283557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0" y="0"/>
            <a:ext cx="9144000" cy="6299203"/>
          </a:xfrm>
          <a:prstGeom prst="roundRect">
            <a:avLst>
              <a:gd name="adj" fmla="val 0"/>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BF2A1C"/>
              </a:solidFill>
            </a:endParaRPr>
          </a:p>
        </p:txBody>
      </p:sp>
      <p:pic>
        <p:nvPicPr>
          <p:cNvPr id="14" name="Picture 13" descr="plant_alone.png"/>
          <p:cNvPicPr>
            <a:picLocks noChangeAspect="1"/>
          </p:cNvPicPr>
          <p:nvPr/>
        </p:nvPicPr>
        <p:blipFill rotWithShape="1">
          <a:blip r:embed="rId3" cstate="screen">
            <a:alphaModFix amt="19000"/>
            <a:extLst>
              <a:ext uri="{28A0092B-C50C-407E-A947-70E740481C1C}">
                <a14:useLocalDpi xmlns:a14="http://schemas.microsoft.com/office/drawing/2010/main"/>
              </a:ext>
            </a:extLst>
          </a:blip>
          <a:srcRect l="10880" r="6627" b="963"/>
          <a:stretch/>
        </p:blipFill>
        <p:spPr>
          <a:xfrm>
            <a:off x="-1" y="1618355"/>
            <a:ext cx="9144001" cy="4680848"/>
          </a:xfrm>
          <a:prstGeom prst="rect">
            <a:avLst/>
          </a:prstGeom>
        </p:spPr>
      </p:pic>
      <p:sp>
        <p:nvSpPr>
          <p:cNvPr id="54" name="TextBox 53"/>
          <p:cNvSpPr txBox="1"/>
          <p:nvPr/>
        </p:nvSpPr>
        <p:spPr>
          <a:xfrm>
            <a:off x="692776" y="342094"/>
            <a:ext cx="8069556" cy="1077218"/>
          </a:xfrm>
          <a:prstGeom prst="rect">
            <a:avLst/>
          </a:prstGeom>
          <a:noFill/>
        </p:spPr>
        <p:txBody>
          <a:bodyPr wrap="square" rtlCol="0">
            <a:spAutoFit/>
          </a:bodyPr>
          <a:lstStyle/>
          <a:p>
            <a:pPr>
              <a:lnSpc>
                <a:spcPct val="80000"/>
              </a:lnSpc>
            </a:pPr>
            <a:r>
              <a:rPr lang="en-US" dirty="0" smtClean="0">
                <a:solidFill>
                  <a:schemeClr val="bg1"/>
                </a:solidFill>
                <a:latin typeface="Arial Narrow"/>
                <a:cs typeface="Arial Narrow"/>
              </a:rPr>
              <a:t>WORLD ENERGY OUTLOOK 2012</a:t>
            </a:r>
          </a:p>
          <a:p>
            <a:pPr>
              <a:lnSpc>
                <a:spcPct val="80000"/>
              </a:lnSpc>
            </a:pPr>
            <a:endParaRPr lang="en-US" dirty="0" smtClean="0">
              <a:solidFill>
                <a:schemeClr val="bg1"/>
              </a:solidFill>
              <a:latin typeface="Arial Narrow"/>
              <a:cs typeface="Arial Narrow"/>
            </a:endParaRPr>
          </a:p>
          <a:p>
            <a:pPr>
              <a:lnSpc>
                <a:spcPct val="80000"/>
              </a:lnSpc>
            </a:pPr>
            <a:r>
              <a:rPr lang="en-US" sz="4400" b="1" dirty="0" smtClean="0">
                <a:solidFill>
                  <a:schemeClr val="bg1"/>
                </a:solidFill>
                <a:latin typeface="Arial Narrow"/>
                <a:cs typeface="Arial Narrow"/>
              </a:rPr>
              <a:t>ENERGY DEMAND AND COSTS</a:t>
            </a:r>
            <a:endParaRPr lang="en-US" sz="5000" b="1" dirty="0">
              <a:solidFill>
                <a:schemeClr val="bg1"/>
              </a:solidFill>
              <a:latin typeface="Arial Narrow"/>
              <a:cs typeface="Arial Narrow"/>
            </a:endParaRPr>
          </a:p>
        </p:txBody>
      </p:sp>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le 45"/>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14574" y="1533189"/>
            <a:ext cx="3133900" cy="4502415"/>
          </a:xfrm>
          <a:prstGeom prst="rect">
            <a:avLst/>
          </a:prstGeom>
          <a:noFill/>
          <a:ln>
            <a:noFill/>
          </a:ln>
          <a:effectLst>
            <a:outerShdw blurRad="50800" dist="38100" dir="13500000" algn="b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631855" y="2506897"/>
            <a:ext cx="4174529" cy="1323439"/>
          </a:xfrm>
          <a:prstGeom prst="rect">
            <a:avLst/>
          </a:prstGeom>
        </p:spPr>
        <p:txBody>
          <a:bodyPr wrap="square">
            <a:spAutoFit/>
          </a:bodyPr>
          <a:lstStyle/>
          <a:p>
            <a:pPr algn="ctr"/>
            <a:r>
              <a:rPr lang="en-US" sz="8000" b="1" spc="-150" dirty="0" smtClean="0">
                <a:solidFill>
                  <a:schemeClr val="bg1"/>
                </a:solidFill>
                <a:latin typeface="Arial"/>
                <a:cs typeface="Arial"/>
                <a:sym typeface="Symbol"/>
              </a:rPr>
              <a:t>2x</a:t>
            </a:r>
            <a:endParaRPr lang="en-US" sz="1200" b="1" spc="-90" dirty="0" smtClean="0">
              <a:solidFill>
                <a:schemeClr val="bg1"/>
              </a:solidFill>
              <a:latin typeface="Arial"/>
              <a:cs typeface="Arial"/>
            </a:endParaRPr>
          </a:p>
        </p:txBody>
      </p:sp>
      <p:sp>
        <p:nvSpPr>
          <p:cNvPr id="10" name="Rectangle 9"/>
          <p:cNvSpPr/>
          <p:nvPr/>
        </p:nvSpPr>
        <p:spPr>
          <a:xfrm>
            <a:off x="1263436" y="3657082"/>
            <a:ext cx="3036357" cy="830997"/>
          </a:xfrm>
          <a:prstGeom prst="rect">
            <a:avLst/>
          </a:prstGeom>
        </p:spPr>
        <p:txBody>
          <a:bodyPr wrap="square">
            <a:spAutoFit/>
          </a:bodyPr>
          <a:lstStyle/>
          <a:p>
            <a:r>
              <a:rPr lang="en-US" sz="1600" b="1" spc="-90" dirty="0" smtClean="0">
                <a:solidFill>
                  <a:schemeClr val="bg1"/>
                </a:solidFill>
                <a:latin typeface="Arial"/>
                <a:cs typeface="Arial"/>
              </a:rPr>
              <a:t>Water needs for energy production will grow 2x the rate of energy demands</a:t>
            </a:r>
          </a:p>
        </p:txBody>
      </p:sp>
    </p:spTree>
    <p:extLst>
      <p:ext uri="{BB962C8B-B14F-4D97-AF65-F5344CB8AC3E}">
        <p14:creationId xmlns:p14="http://schemas.microsoft.com/office/powerpoint/2010/main" val="375970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0" y="0"/>
            <a:ext cx="9144000" cy="6299203"/>
          </a:xfrm>
          <a:prstGeom prst="roundRect">
            <a:avLst>
              <a:gd name="adj" fmla="val 0"/>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BF2A1C"/>
              </a:solidFill>
            </a:endParaRPr>
          </a:p>
        </p:txBody>
      </p:sp>
      <p:pic>
        <p:nvPicPr>
          <p:cNvPr id="14" name="Picture 13" descr="plant_alone.png"/>
          <p:cNvPicPr>
            <a:picLocks noChangeAspect="1"/>
          </p:cNvPicPr>
          <p:nvPr/>
        </p:nvPicPr>
        <p:blipFill rotWithShape="1">
          <a:blip r:embed="rId3" cstate="screen">
            <a:alphaModFix amt="19000"/>
            <a:extLst>
              <a:ext uri="{28A0092B-C50C-407E-A947-70E740481C1C}">
                <a14:useLocalDpi xmlns:a14="http://schemas.microsoft.com/office/drawing/2010/main"/>
              </a:ext>
            </a:extLst>
          </a:blip>
          <a:srcRect l="10880" r="6627" b="963"/>
          <a:stretch/>
        </p:blipFill>
        <p:spPr>
          <a:xfrm>
            <a:off x="-1" y="1618355"/>
            <a:ext cx="9144001" cy="4680848"/>
          </a:xfrm>
          <a:prstGeom prst="rect">
            <a:avLst/>
          </a:prstGeom>
        </p:spPr>
      </p:pic>
      <p:sp>
        <p:nvSpPr>
          <p:cNvPr id="54" name="TextBox 53"/>
          <p:cNvSpPr txBox="1"/>
          <p:nvPr/>
        </p:nvSpPr>
        <p:spPr>
          <a:xfrm>
            <a:off x="692776" y="342094"/>
            <a:ext cx="8069556" cy="1692771"/>
          </a:xfrm>
          <a:prstGeom prst="rect">
            <a:avLst/>
          </a:prstGeom>
          <a:noFill/>
        </p:spPr>
        <p:txBody>
          <a:bodyPr wrap="square" rtlCol="0">
            <a:spAutoFit/>
          </a:bodyPr>
          <a:lstStyle/>
          <a:p>
            <a:pPr>
              <a:lnSpc>
                <a:spcPct val="80000"/>
              </a:lnSpc>
            </a:pPr>
            <a:r>
              <a:rPr lang="en-US" dirty="0" smtClean="0">
                <a:solidFill>
                  <a:schemeClr val="bg1"/>
                </a:solidFill>
                <a:latin typeface="Arial Narrow"/>
                <a:cs typeface="Arial Narrow"/>
              </a:rPr>
              <a:t>WORLD ENERGY OUTLOOK 2012</a:t>
            </a:r>
          </a:p>
          <a:p>
            <a:pPr>
              <a:lnSpc>
                <a:spcPct val="80000"/>
              </a:lnSpc>
            </a:pPr>
            <a:endParaRPr lang="en-US" dirty="0" smtClean="0">
              <a:solidFill>
                <a:schemeClr val="bg1"/>
              </a:solidFill>
              <a:latin typeface="Arial Narrow"/>
              <a:cs typeface="Arial Narrow"/>
            </a:endParaRPr>
          </a:p>
          <a:p>
            <a:pPr>
              <a:lnSpc>
                <a:spcPct val="80000"/>
              </a:lnSpc>
            </a:pPr>
            <a:r>
              <a:rPr lang="en-US" sz="4400" b="1" dirty="0" smtClean="0">
                <a:solidFill>
                  <a:schemeClr val="bg1"/>
                </a:solidFill>
                <a:latin typeface="Arial Narrow"/>
                <a:cs typeface="Arial Narrow"/>
              </a:rPr>
              <a:t>ENERGY COSTS SURGE</a:t>
            </a:r>
          </a:p>
          <a:p>
            <a:pPr>
              <a:lnSpc>
                <a:spcPct val="80000"/>
              </a:lnSpc>
            </a:pPr>
            <a:endParaRPr lang="en-US" sz="5000" b="1" dirty="0">
              <a:solidFill>
                <a:schemeClr val="bg1"/>
              </a:solidFill>
              <a:latin typeface="Arial Narrow"/>
              <a:cs typeface="Arial Narrow"/>
            </a:endParaRPr>
          </a:p>
        </p:txBody>
      </p:sp>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le 45"/>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14574" y="1533189"/>
            <a:ext cx="3133900" cy="4502415"/>
          </a:xfrm>
          <a:prstGeom prst="rect">
            <a:avLst/>
          </a:prstGeom>
          <a:noFill/>
          <a:ln>
            <a:noFill/>
          </a:ln>
          <a:effectLst>
            <a:outerShdw blurRad="50800" dist="38100" dir="13500000" algn="b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631855" y="2506897"/>
            <a:ext cx="4174529" cy="1323439"/>
          </a:xfrm>
          <a:prstGeom prst="rect">
            <a:avLst/>
          </a:prstGeom>
        </p:spPr>
        <p:txBody>
          <a:bodyPr wrap="square">
            <a:spAutoFit/>
          </a:bodyPr>
          <a:lstStyle/>
          <a:p>
            <a:pPr algn="ctr"/>
            <a:r>
              <a:rPr lang="en-US" sz="8000" b="1" spc="-150" dirty="0" smtClean="0">
                <a:solidFill>
                  <a:schemeClr val="bg1"/>
                </a:solidFill>
                <a:latin typeface="Arial"/>
                <a:cs typeface="Arial"/>
                <a:sym typeface="Symbol"/>
              </a:rPr>
              <a:t>15%+</a:t>
            </a:r>
            <a:endParaRPr lang="en-US" sz="1200" b="1" spc="-90" dirty="0" smtClean="0">
              <a:solidFill>
                <a:schemeClr val="bg1"/>
              </a:solidFill>
              <a:latin typeface="Arial"/>
              <a:cs typeface="Arial"/>
            </a:endParaRPr>
          </a:p>
        </p:txBody>
      </p:sp>
      <p:sp>
        <p:nvSpPr>
          <p:cNvPr id="12" name="Rectangle 11"/>
          <p:cNvSpPr/>
          <p:nvPr/>
        </p:nvSpPr>
        <p:spPr>
          <a:xfrm>
            <a:off x="1263436" y="3657082"/>
            <a:ext cx="3036357" cy="830997"/>
          </a:xfrm>
          <a:prstGeom prst="rect">
            <a:avLst/>
          </a:prstGeom>
        </p:spPr>
        <p:txBody>
          <a:bodyPr wrap="square">
            <a:spAutoFit/>
          </a:bodyPr>
          <a:lstStyle/>
          <a:p>
            <a:r>
              <a:rPr lang="en-US" sz="1600" b="1" spc="-90" dirty="0" smtClean="0">
                <a:solidFill>
                  <a:schemeClr val="bg1"/>
                </a:solidFill>
                <a:latin typeface="Arial"/>
                <a:cs typeface="Arial"/>
              </a:rPr>
              <a:t>Adjusted increase of 15% over record-prices, if production keeps up with demand</a:t>
            </a:r>
          </a:p>
        </p:txBody>
      </p:sp>
    </p:spTree>
    <p:extLst>
      <p:ext uri="{BB962C8B-B14F-4D97-AF65-F5344CB8AC3E}">
        <p14:creationId xmlns:p14="http://schemas.microsoft.com/office/powerpoint/2010/main" val="75705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0" y="0"/>
            <a:ext cx="9144000" cy="6299203"/>
          </a:xfrm>
          <a:prstGeom prst="roundRect">
            <a:avLst>
              <a:gd name="adj" fmla="val 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BF2A1C"/>
              </a:solidFill>
            </a:endParaRPr>
          </a:p>
        </p:txBody>
      </p:sp>
      <p:pic>
        <p:nvPicPr>
          <p:cNvPr id="14" name="Picture 13" descr="plant_alone.png"/>
          <p:cNvPicPr>
            <a:picLocks noChangeAspect="1"/>
          </p:cNvPicPr>
          <p:nvPr/>
        </p:nvPicPr>
        <p:blipFill rotWithShape="1">
          <a:blip r:embed="rId3" cstate="screen">
            <a:alphaModFix amt="19000"/>
            <a:extLst>
              <a:ext uri="{28A0092B-C50C-407E-A947-70E740481C1C}">
                <a14:useLocalDpi xmlns:a14="http://schemas.microsoft.com/office/drawing/2010/main"/>
              </a:ext>
            </a:extLst>
          </a:blip>
          <a:srcRect l="10880" r="6627" b="963"/>
          <a:stretch/>
        </p:blipFill>
        <p:spPr>
          <a:xfrm>
            <a:off x="-1" y="1618355"/>
            <a:ext cx="9144001" cy="4680848"/>
          </a:xfrm>
          <a:prstGeom prst="rect">
            <a:avLst/>
          </a:prstGeom>
        </p:spPr>
      </p:pic>
      <p:sp>
        <p:nvSpPr>
          <p:cNvPr id="54" name="TextBox 53"/>
          <p:cNvSpPr txBox="1"/>
          <p:nvPr/>
        </p:nvSpPr>
        <p:spPr>
          <a:xfrm>
            <a:off x="692776" y="342094"/>
            <a:ext cx="8069556" cy="1692771"/>
          </a:xfrm>
          <a:prstGeom prst="rect">
            <a:avLst/>
          </a:prstGeom>
          <a:noFill/>
        </p:spPr>
        <p:txBody>
          <a:bodyPr wrap="square" rtlCol="0">
            <a:spAutoFit/>
          </a:bodyPr>
          <a:lstStyle/>
          <a:p>
            <a:pPr>
              <a:lnSpc>
                <a:spcPct val="80000"/>
              </a:lnSpc>
            </a:pPr>
            <a:r>
              <a:rPr lang="en-US" dirty="0" smtClean="0">
                <a:solidFill>
                  <a:schemeClr val="bg1"/>
                </a:solidFill>
                <a:latin typeface="Arial Narrow"/>
                <a:cs typeface="Arial Narrow"/>
              </a:rPr>
              <a:t>POTENTIAL AND CURRENT</a:t>
            </a:r>
            <a:endParaRPr lang="en-US" dirty="0">
              <a:solidFill>
                <a:schemeClr val="bg1"/>
              </a:solidFill>
              <a:latin typeface="Arial Narrow"/>
              <a:cs typeface="Arial Narrow"/>
            </a:endParaRPr>
          </a:p>
          <a:p>
            <a:pPr>
              <a:lnSpc>
                <a:spcPct val="80000"/>
              </a:lnSpc>
            </a:pPr>
            <a:endParaRPr lang="en-US" dirty="0" smtClean="0">
              <a:solidFill>
                <a:schemeClr val="bg1"/>
              </a:solidFill>
              <a:latin typeface="Arial Narrow"/>
              <a:cs typeface="Arial Narrow"/>
            </a:endParaRPr>
          </a:p>
          <a:p>
            <a:pPr>
              <a:lnSpc>
                <a:spcPct val="80000"/>
              </a:lnSpc>
            </a:pPr>
            <a:r>
              <a:rPr lang="en-US" sz="4400" b="1" dirty="0" smtClean="0">
                <a:solidFill>
                  <a:schemeClr val="bg1"/>
                </a:solidFill>
                <a:latin typeface="Arial Narrow"/>
                <a:cs typeface="Arial Narrow"/>
              </a:rPr>
              <a:t>REGULATION</a:t>
            </a:r>
          </a:p>
          <a:p>
            <a:pPr>
              <a:lnSpc>
                <a:spcPct val="80000"/>
              </a:lnSpc>
            </a:pPr>
            <a:endParaRPr lang="en-US" sz="5000" b="1" dirty="0">
              <a:solidFill>
                <a:schemeClr val="bg1"/>
              </a:solidFill>
              <a:latin typeface="Arial Narrow"/>
              <a:cs typeface="Arial Narrow"/>
            </a:endParaRPr>
          </a:p>
        </p:txBody>
      </p:sp>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le 45"/>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68403" y="814337"/>
            <a:ext cx="1594095" cy="2019187"/>
          </a:xfrm>
          <a:prstGeom prst="rect">
            <a:avLst/>
          </a:prstGeom>
          <a:noFill/>
          <a:ln w="28575">
            <a:solidFill>
              <a:srgbClr val="C00000"/>
            </a:solidFill>
            <a:miter lim="800000"/>
            <a:headEnd/>
            <a:tailEnd/>
          </a:ln>
        </p:spPr>
      </p:pic>
      <p:pic>
        <p:nvPicPr>
          <p:cNvPr id="18"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53200" y="4516614"/>
            <a:ext cx="2008833" cy="1634943"/>
          </a:xfrm>
          <a:prstGeom prst="rect">
            <a:avLst/>
          </a:prstGeom>
          <a:noFill/>
          <a:ln w="28575">
            <a:solidFill>
              <a:srgbClr val="C00000"/>
            </a:solidFill>
            <a:miter lim="800000"/>
            <a:headEnd/>
            <a:tailEnd/>
          </a:ln>
        </p:spPr>
      </p:pic>
      <p:pic>
        <p:nvPicPr>
          <p:cNvPr id="15" name="Picture 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rot="964704">
            <a:off x="6985260" y="2446732"/>
            <a:ext cx="1527334" cy="2019187"/>
          </a:xfrm>
          <a:prstGeom prst="rect">
            <a:avLst/>
          </a:prstGeom>
          <a:noFill/>
          <a:ln w="28575">
            <a:solidFill>
              <a:srgbClr val="C00000"/>
            </a:solidFill>
            <a:miter lim="800000"/>
            <a:headEnd/>
            <a:tailEnd/>
          </a:ln>
        </p:spPr>
      </p:pic>
      <p:sp>
        <p:nvSpPr>
          <p:cNvPr id="19" name="TextBox 18"/>
          <p:cNvSpPr txBox="1"/>
          <p:nvPr/>
        </p:nvSpPr>
        <p:spPr>
          <a:xfrm>
            <a:off x="692776" y="2142919"/>
            <a:ext cx="5420157" cy="3847207"/>
          </a:xfrm>
          <a:prstGeom prst="rect">
            <a:avLst/>
          </a:prstGeom>
          <a:noFill/>
        </p:spPr>
        <p:txBody>
          <a:bodyPr wrap="square" rtlCol="0">
            <a:spAutoFit/>
          </a:bodyPr>
          <a:lstStyle/>
          <a:p>
            <a:r>
              <a:rPr lang="en-US" sz="2400" dirty="0" smtClean="0">
                <a:solidFill>
                  <a:schemeClr val="bg1"/>
                </a:solidFill>
                <a:latin typeface="Arial" pitchFamily="34" charset="0"/>
                <a:cs typeface="Arial" pitchFamily="34" charset="0"/>
              </a:rPr>
              <a:t>-Carbon tax</a:t>
            </a:r>
          </a:p>
          <a:p>
            <a:endParaRPr lang="en-US" sz="2400" dirty="0" smtClean="0">
              <a:solidFill>
                <a:schemeClr val="bg1"/>
              </a:solidFill>
              <a:latin typeface="Arial" pitchFamily="34" charset="0"/>
              <a:cs typeface="Arial" pitchFamily="34" charset="0"/>
            </a:endParaRPr>
          </a:p>
          <a:p>
            <a:r>
              <a:rPr lang="en-US" sz="2400" dirty="0">
                <a:solidFill>
                  <a:schemeClr val="bg1"/>
                </a:solidFill>
                <a:latin typeface="Arial" pitchFamily="34" charset="0"/>
                <a:cs typeface="Arial" pitchFamily="34" charset="0"/>
              </a:rPr>
              <a:t>-Cost of upgrading technology in response to </a:t>
            </a:r>
            <a:r>
              <a:rPr lang="en-US" sz="2400" dirty="0" smtClean="0">
                <a:solidFill>
                  <a:schemeClr val="bg1"/>
                </a:solidFill>
                <a:latin typeface="Arial" pitchFamily="34" charset="0"/>
                <a:cs typeface="Arial" pitchFamily="34" charset="0"/>
              </a:rPr>
              <a:t>regulation  </a:t>
            </a:r>
          </a:p>
          <a:p>
            <a:endParaRPr lang="en-US" sz="2400" dirty="0" smtClean="0">
              <a:solidFill>
                <a:schemeClr val="bg1"/>
              </a:solidFill>
              <a:latin typeface="Arial" pitchFamily="34" charset="0"/>
              <a:cs typeface="Arial" pitchFamily="34" charset="0"/>
            </a:endParaRPr>
          </a:p>
          <a:p>
            <a:r>
              <a:rPr lang="en-US" sz="2400" dirty="0" smtClean="0">
                <a:solidFill>
                  <a:schemeClr val="bg1"/>
                </a:solidFill>
                <a:latin typeface="Arial" pitchFamily="34" charset="0"/>
                <a:cs typeface="Arial" pitchFamily="34" charset="0"/>
              </a:rPr>
              <a:t>-Regulations more likely in each country presenting risk and opportunity, like EO 13514, Section 13</a:t>
            </a:r>
          </a:p>
          <a:p>
            <a:endParaRPr lang="en-US" sz="2800" dirty="0">
              <a:solidFill>
                <a:schemeClr val="bg1"/>
              </a:solidFill>
              <a:latin typeface="Arial" pitchFamily="34" charset="0"/>
              <a:cs typeface="Arial" pitchFamily="34" charset="0"/>
            </a:endParaRPr>
          </a:p>
          <a:p>
            <a:r>
              <a:rPr lang="en-US" sz="2400" dirty="0" smtClean="0">
                <a:solidFill>
                  <a:schemeClr val="bg1"/>
                </a:solidFill>
                <a:latin typeface="Arial" pitchFamily="34" charset="0"/>
                <a:cs typeface="Arial" pitchFamily="34" charset="0"/>
              </a:rPr>
              <a:t> </a:t>
            </a:r>
            <a:endParaRPr lang="en-US" sz="2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34693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4" end="4"/>
                                            </p:txEl>
                                          </p:spTgt>
                                        </p:tgtEl>
                                        <p:attrNameLst>
                                          <p:attrName>style.visibility</p:attrName>
                                        </p:attrNameLst>
                                      </p:cBhvr>
                                      <p:to>
                                        <p:strVal val="visible"/>
                                      </p:to>
                                    </p:set>
                                    <p:animEffect transition="in" filter="fade">
                                      <p:cBhvr>
                                        <p:cTn id="22"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4225" y="5832475"/>
            <a:ext cx="8350250" cy="274638"/>
          </a:xfrm>
          <a:prstGeom prst="rect">
            <a:avLst/>
          </a:prstGeom>
          <a:solidFill>
            <a:schemeClr val="bg1"/>
          </a:solid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r"/>
            <a:r>
              <a:rPr lang="en-US" sz="1200" i="1">
                <a:solidFill>
                  <a:srgbClr val="7F7F7F"/>
                </a:solidFill>
                <a:latin typeface="Arial Narrow" pitchFamily="34" charset="0"/>
              </a:rPr>
              <a:t>Graph copyrighted by and courtesy of: Munich RE and Munchener Ruckversicherungs-Gesellschaft, Geo Risks Research, NatCatSERVICE</a:t>
            </a:r>
          </a:p>
        </p:txBody>
      </p:sp>
      <p:sp>
        <p:nvSpPr>
          <p:cNvPr id="17" name="Rounded Rectangle 16"/>
          <p:cNvSpPr/>
          <p:nvPr/>
        </p:nvSpPr>
        <p:spPr>
          <a:xfrm>
            <a:off x="0" y="6318141"/>
            <a:ext cx="9144000" cy="547688"/>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50184" name="Picture 17" descr="bottle_new.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6"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73426" y="1406470"/>
            <a:ext cx="7040217" cy="4232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p:cNvSpPr txBox="1">
            <a:spLocks noChangeArrowheads="1"/>
          </p:cNvSpPr>
          <p:nvPr/>
        </p:nvSpPr>
        <p:spPr bwMode="auto">
          <a:xfrm>
            <a:off x="48995" y="444408"/>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914400"/>
            <a:r>
              <a:rPr lang="en-US" sz="4400" b="1" dirty="0" smtClean="0">
                <a:latin typeface="Arial Narrow" pitchFamily="34" charset="0"/>
              </a:rPr>
              <a:t>COSTS OF WEATHER EVENTS</a:t>
            </a:r>
          </a:p>
          <a:p>
            <a:pPr defTabSz="914400"/>
            <a:r>
              <a:rPr lang="en-US" sz="2800" dirty="0" smtClean="0">
                <a:latin typeface="Arial Narrow" pitchFamily="34" charset="0"/>
              </a:rPr>
              <a:t>ARE UPON US</a:t>
            </a:r>
            <a:r>
              <a:rPr lang="en-US" sz="2800" dirty="0" smtClean="0">
                <a:solidFill>
                  <a:srgbClr val="17375E"/>
                </a:solidFill>
                <a:latin typeface="Arial Narrow" pitchFamily="34" charset="0"/>
              </a:rPr>
              <a:t>… </a:t>
            </a:r>
            <a:endParaRPr lang="en-US" sz="2800" dirty="0">
              <a:solidFill>
                <a:srgbClr val="17375E"/>
              </a:solidFill>
              <a:latin typeface="Arial Narrow" pitchFamily="34" charset="0"/>
            </a:endParaRPr>
          </a:p>
        </p:txBody>
      </p:sp>
      <p:sp>
        <p:nvSpPr>
          <p:cNvPr id="4" name="Frame 3"/>
          <p:cNvSpPr/>
          <p:nvPr/>
        </p:nvSpPr>
        <p:spPr>
          <a:xfrm>
            <a:off x="1073426" y="1781501"/>
            <a:ext cx="7394299" cy="2916621"/>
          </a:xfrm>
          <a:prstGeom prst="frame">
            <a:avLst>
              <a:gd name="adj1" fmla="val 817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716880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ame 3"/>
          <p:cNvSpPr/>
          <p:nvPr/>
        </p:nvSpPr>
        <p:spPr>
          <a:xfrm>
            <a:off x="17463" y="998538"/>
            <a:ext cx="9126537" cy="5497512"/>
          </a:xfrm>
          <a:prstGeom prst="frame">
            <a:avLst>
              <a:gd name="adj1" fmla="val 52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17" name="Rounded Rectangle 16"/>
          <p:cNvSpPr/>
          <p:nvPr/>
        </p:nvSpPr>
        <p:spPr>
          <a:xfrm>
            <a:off x="0" y="6302375"/>
            <a:ext cx="9144000" cy="547688"/>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58373" name="Picture 17" descr="bottle_new.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2"/>
          <p:cNvSpPr txBox="1">
            <a:spLocks noChangeArrowheads="1"/>
          </p:cNvSpPr>
          <p:nvPr/>
        </p:nvSpPr>
        <p:spPr bwMode="auto">
          <a:xfrm>
            <a:off x="17463" y="503984"/>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914400"/>
            <a:r>
              <a:rPr lang="en-US" sz="4000" b="1" dirty="0" smtClean="0">
                <a:latin typeface="Arial Narrow" pitchFamily="34" charset="0"/>
              </a:rPr>
              <a:t>DIRECT IMPACTS TO BUSINESS </a:t>
            </a:r>
          </a:p>
          <a:p>
            <a:pPr defTabSz="914400"/>
            <a:r>
              <a:rPr lang="en-US" sz="2800" dirty="0" smtClean="0">
                <a:latin typeface="Arial Narrow" pitchFamily="34" charset="0"/>
              </a:rPr>
              <a:t>ARE VISIBLE ALREADY</a:t>
            </a:r>
            <a:r>
              <a:rPr lang="en-US" sz="2800" dirty="0" smtClean="0">
                <a:solidFill>
                  <a:srgbClr val="17375E"/>
                </a:solidFill>
                <a:latin typeface="Arial Narrow" pitchFamily="34" charset="0"/>
              </a:rPr>
              <a:t> </a:t>
            </a:r>
            <a:endParaRPr lang="en-US" sz="2800" dirty="0">
              <a:solidFill>
                <a:srgbClr val="17375E"/>
              </a:solidFill>
              <a:latin typeface="Arial Narrow" pitchFamily="34" charset="0"/>
            </a:endParaRPr>
          </a:p>
        </p:txBody>
      </p:sp>
      <p:sp>
        <p:nvSpPr>
          <p:cNvPr id="58376" name="Rectangle 4"/>
          <p:cNvSpPr>
            <a:spLocks noChangeArrowheads="1"/>
          </p:cNvSpPr>
          <p:nvPr/>
        </p:nvSpPr>
        <p:spPr bwMode="auto">
          <a:xfrm>
            <a:off x="1428750" y="5748338"/>
            <a:ext cx="767873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r>
              <a:rPr lang="en-US" sz="1200" i="1">
                <a:solidFill>
                  <a:srgbClr val="7F7F7F"/>
                </a:solidFill>
              </a:rPr>
              <a:t>Insurance &amp; Reinsurance, Corporations, FEMA, OFDA, NGOs, Nation States, UN Agencies </a:t>
            </a:r>
          </a:p>
        </p:txBody>
      </p:sp>
      <p:pic>
        <p:nvPicPr>
          <p:cNvPr id="58377" name="Picture 17"/>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8263" y="1656949"/>
            <a:ext cx="8931275" cy="408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28575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0" y="0"/>
            <a:ext cx="9144000" cy="6299203"/>
          </a:xfrm>
          <a:prstGeom prst="roundRect">
            <a:avLst>
              <a:gd name="adj" fmla="val 0"/>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BF2A1C"/>
              </a:solidFill>
            </a:endParaRPr>
          </a:p>
        </p:txBody>
      </p:sp>
      <p:sp>
        <p:nvSpPr>
          <p:cNvPr id="54" name="TextBox 53"/>
          <p:cNvSpPr txBox="1"/>
          <p:nvPr/>
        </p:nvSpPr>
        <p:spPr>
          <a:xfrm>
            <a:off x="692776" y="342094"/>
            <a:ext cx="8069556" cy="2677656"/>
          </a:xfrm>
          <a:prstGeom prst="rect">
            <a:avLst/>
          </a:prstGeom>
          <a:noFill/>
        </p:spPr>
        <p:txBody>
          <a:bodyPr wrap="square" rtlCol="0">
            <a:spAutoFit/>
          </a:bodyPr>
          <a:lstStyle/>
          <a:p>
            <a:pPr>
              <a:lnSpc>
                <a:spcPct val="80000"/>
              </a:lnSpc>
            </a:pPr>
            <a:r>
              <a:rPr lang="en-US" sz="2800" dirty="0" smtClean="0">
                <a:solidFill>
                  <a:schemeClr val="bg1"/>
                </a:solidFill>
                <a:latin typeface="Arial Narrow"/>
                <a:cs typeface="Arial Narrow"/>
              </a:rPr>
              <a:t>2009-2010</a:t>
            </a:r>
          </a:p>
          <a:p>
            <a:pPr>
              <a:lnSpc>
                <a:spcPct val="80000"/>
              </a:lnSpc>
            </a:pPr>
            <a:r>
              <a:rPr lang="en-US" sz="4400" b="1" dirty="0" smtClean="0">
                <a:solidFill>
                  <a:schemeClr val="bg1"/>
                </a:solidFill>
                <a:latin typeface="Arial Narrow"/>
                <a:cs typeface="Arial Narrow"/>
              </a:rPr>
              <a:t>CLIMATE RISK ASSESSEMENT</a:t>
            </a:r>
          </a:p>
          <a:p>
            <a:pPr>
              <a:lnSpc>
                <a:spcPct val="80000"/>
              </a:lnSpc>
            </a:pPr>
            <a:r>
              <a:rPr lang="en-US" sz="4400" b="1" dirty="0" smtClean="0">
                <a:solidFill>
                  <a:schemeClr val="bg1"/>
                </a:solidFill>
                <a:latin typeface="Arial Narrow"/>
                <a:cs typeface="Arial Narrow"/>
              </a:rPr>
              <a:t>INDICATED SIGNIFICANT BUT MANAGEABLE RISK</a:t>
            </a:r>
          </a:p>
          <a:p>
            <a:pPr>
              <a:lnSpc>
                <a:spcPct val="80000"/>
              </a:lnSpc>
            </a:pPr>
            <a:endParaRPr lang="en-US" sz="5000" b="1" dirty="0">
              <a:solidFill>
                <a:schemeClr val="bg1"/>
              </a:solidFill>
              <a:latin typeface="Arial Narrow"/>
              <a:cs typeface="Arial Narrow"/>
            </a:endParaRPr>
          </a:p>
        </p:txBody>
      </p:sp>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0" y="6324048"/>
            <a:ext cx="9144000" cy="551566"/>
            <a:chOff x="0" y="6324048"/>
            <a:chExt cx="9144000" cy="551566"/>
          </a:xfrm>
        </p:grpSpPr>
        <p:sp>
          <p:nvSpPr>
            <p:cNvPr id="9" name="Rounded Rectangle 8"/>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bottle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sp>
        <p:nvSpPr>
          <p:cNvPr id="11" name="Rectangle 10"/>
          <p:cNvSpPr/>
          <p:nvPr/>
        </p:nvSpPr>
        <p:spPr>
          <a:xfrm>
            <a:off x="-587290" y="3008247"/>
            <a:ext cx="4174529" cy="1200329"/>
          </a:xfrm>
          <a:prstGeom prst="rect">
            <a:avLst/>
          </a:prstGeom>
        </p:spPr>
        <p:txBody>
          <a:bodyPr wrap="square">
            <a:spAutoFit/>
          </a:bodyPr>
          <a:lstStyle/>
          <a:p>
            <a:pPr algn="ctr"/>
            <a:r>
              <a:rPr lang="en-US" sz="7200" b="1" spc="-150" dirty="0" smtClean="0">
                <a:solidFill>
                  <a:schemeClr val="bg1"/>
                </a:solidFill>
                <a:latin typeface="Arial"/>
                <a:cs typeface="Arial"/>
              </a:rPr>
              <a:t>1.6%</a:t>
            </a:r>
            <a:endParaRPr lang="en-US" sz="1000" b="1" spc="-90" dirty="0" smtClean="0">
              <a:solidFill>
                <a:schemeClr val="bg1"/>
              </a:solidFill>
              <a:latin typeface="Arial"/>
              <a:cs typeface="Arial"/>
            </a:endParaRPr>
          </a:p>
        </p:txBody>
      </p:sp>
      <p:sp>
        <p:nvSpPr>
          <p:cNvPr id="12" name="Rectangle 11"/>
          <p:cNvSpPr/>
          <p:nvPr/>
        </p:nvSpPr>
        <p:spPr>
          <a:xfrm>
            <a:off x="693679" y="4054687"/>
            <a:ext cx="1923394" cy="584775"/>
          </a:xfrm>
          <a:prstGeom prst="rect">
            <a:avLst/>
          </a:prstGeom>
        </p:spPr>
        <p:txBody>
          <a:bodyPr wrap="square">
            <a:spAutoFit/>
          </a:bodyPr>
          <a:lstStyle/>
          <a:p>
            <a:r>
              <a:rPr lang="en-US" sz="1600" b="1" spc="-90" dirty="0" smtClean="0">
                <a:solidFill>
                  <a:schemeClr val="bg1"/>
                </a:solidFill>
                <a:latin typeface="Arial"/>
                <a:cs typeface="Arial"/>
              </a:rPr>
              <a:t>Cost increase to beverage producers</a:t>
            </a:r>
          </a:p>
        </p:txBody>
      </p:sp>
      <p:sp>
        <p:nvSpPr>
          <p:cNvPr id="15" name="Rectangle 14"/>
          <p:cNvSpPr/>
          <p:nvPr/>
        </p:nvSpPr>
        <p:spPr>
          <a:xfrm>
            <a:off x="2482629" y="3028697"/>
            <a:ext cx="4174529" cy="1200329"/>
          </a:xfrm>
          <a:prstGeom prst="rect">
            <a:avLst/>
          </a:prstGeom>
        </p:spPr>
        <p:txBody>
          <a:bodyPr wrap="square">
            <a:spAutoFit/>
          </a:bodyPr>
          <a:lstStyle/>
          <a:p>
            <a:pPr algn="ctr"/>
            <a:r>
              <a:rPr lang="en-US" sz="7200" b="1" spc="-150" dirty="0" smtClean="0">
                <a:solidFill>
                  <a:schemeClr val="bg1"/>
                </a:solidFill>
                <a:latin typeface="Arial"/>
                <a:cs typeface="Arial"/>
              </a:rPr>
              <a:t>35M</a:t>
            </a:r>
            <a:endParaRPr lang="en-US" sz="1000" b="1" spc="-90" dirty="0" smtClean="0">
              <a:solidFill>
                <a:schemeClr val="bg1"/>
              </a:solidFill>
              <a:latin typeface="Arial"/>
              <a:cs typeface="Arial"/>
            </a:endParaRPr>
          </a:p>
        </p:txBody>
      </p:sp>
      <p:sp>
        <p:nvSpPr>
          <p:cNvPr id="16" name="Rectangle 15"/>
          <p:cNvSpPr/>
          <p:nvPr/>
        </p:nvSpPr>
        <p:spPr>
          <a:xfrm>
            <a:off x="3571473" y="4054687"/>
            <a:ext cx="2025226" cy="830997"/>
          </a:xfrm>
          <a:prstGeom prst="rect">
            <a:avLst/>
          </a:prstGeom>
        </p:spPr>
        <p:txBody>
          <a:bodyPr wrap="square">
            <a:spAutoFit/>
          </a:bodyPr>
          <a:lstStyle/>
          <a:p>
            <a:r>
              <a:rPr lang="en-US" sz="1600" b="1" spc="-90" dirty="0" smtClean="0">
                <a:solidFill>
                  <a:schemeClr val="bg1"/>
                </a:solidFill>
                <a:latin typeface="Arial"/>
                <a:cs typeface="Arial"/>
              </a:rPr>
              <a:t>Additional PET costs due to climate change </a:t>
            </a:r>
          </a:p>
        </p:txBody>
      </p:sp>
      <p:sp>
        <p:nvSpPr>
          <p:cNvPr id="17" name="Rectangle 16"/>
          <p:cNvSpPr/>
          <p:nvPr/>
        </p:nvSpPr>
        <p:spPr>
          <a:xfrm>
            <a:off x="5457063" y="3019750"/>
            <a:ext cx="4174529" cy="1200329"/>
          </a:xfrm>
          <a:prstGeom prst="rect">
            <a:avLst/>
          </a:prstGeom>
        </p:spPr>
        <p:txBody>
          <a:bodyPr wrap="square">
            <a:spAutoFit/>
          </a:bodyPr>
          <a:lstStyle/>
          <a:p>
            <a:pPr algn="ctr"/>
            <a:r>
              <a:rPr lang="en-US" sz="7200" b="1" spc="-150" dirty="0" smtClean="0">
                <a:solidFill>
                  <a:schemeClr val="bg1"/>
                </a:solidFill>
                <a:latin typeface="Arial"/>
                <a:cs typeface="Arial"/>
              </a:rPr>
              <a:t>50%</a:t>
            </a:r>
            <a:endParaRPr lang="en-US" sz="1000" b="1" spc="-90" dirty="0" smtClean="0">
              <a:solidFill>
                <a:schemeClr val="bg1"/>
              </a:solidFill>
              <a:latin typeface="Arial"/>
              <a:cs typeface="Arial"/>
            </a:endParaRPr>
          </a:p>
        </p:txBody>
      </p:sp>
      <p:sp>
        <p:nvSpPr>
          <p:cNvPr id="18" name="Rectangle 17"/>
          <p:cNvSpPr/>
          <p:nvPr/>
        </p:nvSpPr>
        <p:spPr>
          <a:xfrm>
            <a:off x="6466338" y="4054686"/>
            <a:ext cx="2155978" cy="830997"/>
          </a:xfrm>
          <a:prstGeom prst="rect">
            <a:avLst/>
          </a:prstGeom>
        </p:spPr>
        <p:txBody>
          <a:bodyPr wrap="square">
            <a:spAutoFit/>
          </a:bodyPr>
          <a:lstStyle/>
          <a:p>
            <a:r>
              <a:rPr lang="en-US" sz="1600" b="1" spc="-90" dirty="0" smtClean="0">
                <a:solidFill>
                  <a:schemeClr val="bg1"/>
                </a:solidFill>
                <a:latin typeface="Arial"/>
                <a:cs typeface="Arial"/>
              </a:rPr>
              <a:t>Increase in maize prices due to climate change.</a:t>
            </a:r>
          </a:p>
        </p:txBody>
      </p:sp>
    </p:spTree>
    <p:extLst>
      <p:ext uri="{BB962C8B-B14F-4D97-AF65-F5344CB8AC3E}">
        <p14:creationId xmlns:p14="http://schemas.microsoft.com/office/powerpoint/2010/main" val="69290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6" grpId="0"/>
      <p:bldP spid="17"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45931" y="2070098"/>
            <a:ext cx="7430306"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ext Box 5"/>
          <p:cNvSpPr txBox="1">
            <a:spLocks noChangeArrowheads="1"/>
          </p:cNvSpPr>
          <p:nvPr/>
        </p:nvSpPr>
        <p:spPr bwMode="auto">
          <a:xfrm>
            <a:off x="672228" y="1687029"/>
            <a:ext cx="798671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ctr" eaLnBrk="0" hangingPunct="0">
              <a:spcBef>
                <a:spcPct val="50000"/>
              </a:spcBef>
            </a:pPr>
            <a:r>
              <a:rPr lang="en-GB" altLang="en-GB" sz="1900" b="1" dirty="0">
                <a:solidFill>
                  <a:srgbClr val="4D4D4D"/>
                </a:solidFill>
                <a:latin typeface="Arial Narrow" pitchFamily="34" charset="0"/>
                <a:cs typeface="Times New Roman" pitchFamily="18" charset="0"/>
              </a:rPr>
              <a:t>ANNUAL MEAN TEMPERATURE CHANGE, 2071 TO 2100 RELATIVE TO 1990  </a:t>
            </a:r>
          </a:p>
        </p:txBody>
      </p:sp>
      <p:sp>
        <p:nvSpPr>
          <p:cNvPr id="7172" name="Rectangle 2"/>
          <p:cNvSpPr txBox="1">
            <a:spLocks noChangeArrowheads="1"/>
          </p:cNvSpPr>
          <p:nvPr/>
        </p:nvSpPr>
        <p:spPr bwMode="auto">
          <a:xfrm>
            <a:off x="204958" y="504512"/>
            <a:ext cx="91440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914400"/>
            <a:r>
              <a:rPr lang="en-US" sz="2800" dirty="0" smtClean="0">
                <a:latin typeface="Arial Narrow" pitchFamily="34" charset="0"/>
              </a:rPr>
              <a:t>WHY SHOULD WE BE WORRIED?</a:t>
            </a:r>
          </a:p>
          <a:p>
            <a:pPr defTabSz="914400"/>
            <a:r>
              <a:rPr lang="en-US" sz="4400" b="1" dirty="0" smtClean="0">
                <a:latin typeface="Arial Narrow" pitchFamily="34" charset="0"/>
              </a:rPr>
              <a:t>AGRICULTURAL ZONES SHIFTING…</a:t>
            </a:r>
            <a:endParaRPr lang="en-US" sz="4400" b="1" dirty="0">
              <a:latin typeface="Arial Narrow" pitchFamily="34" charset="0"/>
            </a:endParaRPr>
          </a:p>
        </p:txBody>
      </p:sp>
      <p:sp>
        <p:nvSpPr>
          <p:cNvPr id="6" name="Rounded Rectangle 5"/>
          <p:cNvSpPr/>
          <p:nvPr/>
        </p:nvSpPr>
        <p:spPr>
          <a:xfrm>
            <a:off x="0" y="6323013"/>
            <a:ext cx="9144000" cy="546100"/>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174" name="Picture 6" descr="bottle_new.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104900" y="2266950"/>
            <a:ext cx="6959600" cy="2832100"/>
            <a:chOff x="1104900" y="2070100"/>
            <a:chExt cx="6959600" cy="2832100"/>
          </a:xfrm>
        </p:grpSpPr>
        <p:sp>
          <p:nvSpPr>
            <p:cNvPr id="2" name="Donut 1"/>
            <p:cNvSpPr/>
            <p:nvPr/>
          </p:nvSpPr>
          <p:spPr>
            <a:xfrm>
              <a:off x="2667000" y="3289300"/>
              <a:ext cx="1549400" cy="1219200"/>
            </a:xfrm>
            <a:prstGeom prst="donut">
              <a:avLst>
                <a:gd name="adj" fmla="val 6212"/>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Donut 7"/>
            <p:cNvSpPr/>
            <p:nvPr/>
          </p:nvSpPr>
          <p:spPr>
            <a:xfrm>
              <a:off x="1104900" y="2070100"/>
              <a:ext cx="3111500" cy="1117600"/>
            </a:xfrm>
            <a:prstGeom prst="donut">
              <a:avLst>
                <a:gd name="adj" fmla="val 6212"/>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Donut 8"/>
            <p:cNvSpPr/>
            <p:nvPr/>
          </p:nvSpPr>
          <p:spPr>
            <a:xfrm>
              <a:off x="4216400" y="2679700"/>
              <a:ext cx="1549400" cy="1219200"/>
            </a:xfrm>
            <a:prstGeom prst="donut">
              <a:avLst>
                <a:gd name="adj" fmla="val 6212"/>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Donut 9"/>
            <p:cNvSpPr/>
            <p:nvPr/>
          </p:nvSpPr>
          <p:spPr>
            <a:xfrm>
              <a:off x="6400800" y="3683000"/>
              <a:ext cx="1549400" cy="1219200"/>
            </a:xfrm>
            <a:prstGeom prst="donut">
              <a:avLst>
                <a:gd name="adj" fmla="val 6212"/>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Donut 10"/>
            <p:cNvSpPr/>
            <p:nvPr/>
          </p:nvSpPr>
          <p:spPr>
            <a:xfrm>
              <a:off x="5765800" y="2070100"/>
              <a:ext cx="2298700" cy="1219200"/>
            </a:xfrm>
            <a:prstGeom prst="donut">
              <a:avLst>
                <a:gd name="adj" fmla="val 6212"/>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34029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0" y="0"/>
            <a:ext cx="9144000" cy="6299203"/>
          </a:xfrm>
          <a:prstGeom prst="roundRect">
            <a:avLst>
              <a:gd name="adj" fmla="val 0"/>
            </a:avLst>
          </a:prstGeom>
          <a:solidFill>
            <a:srgbClr val="CF1C2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BF2A1C"/>
              </a:solidFill>
            </a:endParaRPr>
          </a:p>
        </p:txBody>
      </p:sp>
      <p:pic>
        <p:nvPicPr>
          <p:cNvPr id="14" name="Picture 13" descr="plant_alone.png"/>
          <p:cNvPicPr>
            <a:picLocks noChangeAspect="1"/>
          </p:cNvPicPr>
          <p:nvPr/>
        </p:nvPicPr>
        <p:blipFill rotWithShape="1">
          <a:blip r:embed="rId3" cstate="screen">
            <a:alphaModFix amt="19000"/>
            <a:extLst>
              <a:ext uri="{28A0092B-C50C-407E-A947-70E740481C1C}">
                <a14:useLocalDpi xmlns:a14="http://schemas.microsoft.com/office/drawing/2010/main"/>
              </a:ext>
            </a:extLst>
          </a:blip>
          <a:srcRect l="10880" r="6627" b="963"/>
          <a:stretch/>
        </p:blipFill>
        <p:spPr>
          <a:xfrm>
            <a:off x="-1" y="1618355"/>
            <a:ext cx="9144001" cy="4680848"/>
          </a:xfrm>
          <a:prstGeom prst="rect">
            <a:avLst/>
          </a:prstGeom>
        </p:spPr>
      </p:pic>
      <p:sp>
        <p:nvSpPr>
          <p:cNvPr id="45" name="Rounded Rectangle 44"/>
          <p:cNvSpPr/>
          <p:nvPr/>
        </p:nvSpPr>
        <p:spPr>
          <a:xfrm>
            <a:off x="0" y="6299203"/>
            <a:ext cx="9144000" cy="45719"/>
          </a:xfrm>
          <a:prstGeom prst="roundRect">
            <a:avLst>
              <a:gd name="adj" fmla="val 0"/>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1071034" y="208300"/>
            <a:ext cx="6934200" cy="914400"/>
            <a:chOff x="1155699" y="208300"/>
            <a:chExt cx="6934200" cy="914400"/>
          </a:xfrm>
        </p:grpSpPr>
        <p:sp>
          <p:nvSpPr>
            <p:cNvPr id="20" name="Rectangle 19"/>
            <p:cNvSpPr/>
            <p:nvPr/>
          </p:nvSpPr>
          <p:spPr>
            <a:xfrm>
              <a:off x="1155699" y="208300"/>
              <a:ext cx="69342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C:\Users\N\Desktop\masthead-logo.gif"/>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70287" y="473219"/>
              <a:ext cx="2105025" cy="428625"/>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Rectangle 21"/>
          <p:cNvSpPr/>
          <p:nvPr/>
        </p:nvSpPr>
        <p:spPr>
          <a:xfrm>
            <a:off x="1259257" y="1699171"/>
            <a:ext cx="6977269" cy="3724096"/>
          </a:xfrm>
          <a:prstGeom prst="rect">
            <a:avLst/>
          </a:prstGeom>
          <a:noFill/>
        </p:spPr>
        <p:txBody>
          <a:bodyPr wrap="square">
            <a:spAutoFit/>
          </a:bodyPr>
          <a:lstStyle/>
          <a:p>
            <a:endParaRPr lang="en-US" sz="2000" dirty="0" smtClean="0">
              <a:solidFill>
                <a:schemeClr val="bg1"/>
              </a:solidFill>
              <a:latin typeface="Courier New" pitchFamily="49" charset="0"/>
              <a:cs typeface="Courier New" pitchFamily="49" charset="0"/>
            </a:endParaRPr>
          </a:p>
          <a:p>
            <a:r>
              <a:rPr lang="en-US" dirty="0" smtClean="0">
                <a:solidFill>
                  <a:schemeClr val="bg1"/>
                </a:solidFill>
                <a:latin typeface="Courier New" pitchFamily="49" charset="0"/>
                <a:cs typeface="Courier New" pitchFamily="49" charset="0"/>
              </a:rPr>
              <a:t>“A </a:t>
            </a:r>
            <a:r>
              <a:rPr lang="en-US" dirty="0">
                <a:solidFill>
                  <a:schemeClr val="bg1"/>
                </a:solidFill>
                <a:latin typeface="Courier New" pitchFamily="49" charset="0"/>
                <a:cs typeface="Courier New" pitchFamily="49" charset="0"/>
              </a:rPr>
              <a:t>freak tornado and floods last month may be a harbinger of a troubled future for Brazilian farmers, who worry that climate change could severely disrupt production in one of the world's breadbaskets</a:t>
            </a:r>
            <a:r>
              <a:rPr lang="en-US" dirty="0" smtClean="0">
                <a:solidFill>
                  <a:schemeClr val="bg1"/>
                </a:solidFill>
                <a:latin typeface="Courier New" pitchFamily="49" charset="0"/>
                <a:cs typeface="Courier New" pitchFamily="49" charset="0"/>
              </a:rPr>
              <a:t>.</a:t>
            </a:r>
          </a:p>
          <a:p>
            <a:endParaRPr lang="en-US" dirty="0" smtClean="0">
              <a:solidFill>
                <a:schemeClr val="bg1"/>
              </a:solidFill>
              <a:latin typeface="Courier New" pitchFamily="49" charset="0"/>
              <a:cs typeface="Courier New" pitchFamily="49" charset="0"/>
            </a:endParaRPr>
          </a:p>
          <a:p>
            <a:r>
              <a:rPr lang="en-US" dirty="0" smtClean="0">
                <a:solidFill>
                  <a:schemeClr val="bg1"/>
                </a:solidFill>
                <a:latin typeface="Courier New" pitchFamily="49" charset="0"/>
                <a:cs typeface="Courier New" pitchFamily="49" charset="0"/>
              </a:rPr>
              <a:t>"</a:t>
            </a:r>
            <a:r>
              <a:rPr lang="en-US" dirty="0">
                <a:solidFill>
                  <a:schemeClr val="bg1"/>
                </a:solidFill>
                <a:latin typeface="Courier New" pitchFamily="49" charset="0"/>
                <a:cs typeface="Courier New" pitchFamily="49" charset="0"/>
              </a:rPr>
              <a:t>Brazil is vulnerable. If we don't do anything, food production is at risk," says Eduardo Assad, an agronomist at the government's agriculture research institute, </a:t>
            </a:r>
            <a:r>
              <a:rPr lang="en-US" dirty="0" err="1">
                <a:solidFill>
                  <a:schemeClr val="bg1"/>
                </a:solidFill>
                <a:latin typeface="Courier New" pitchFamily="49" charset="0"/>
                <a:cs typeface="Courier New" pitchFamily="49" charset="0"/>
              </a:rPr>
              <a:t>Embrapa</a:t>
            </a:r>
            <a:r>
              <a:rPr lang="en-US" dirty="0" smtClean="0">
                <a:solidFill>
                  <a:schemeClr val="bg1"/>
                </a:solidFill>
                <a:latin typeface="Courier New" pitchFamily="49" charset="0"/>
                <a:cs typeface="Courier New" pitchFamily="49" charset="0"/>
              </a:rPr>
              <a:t>.</a:t>
            </a:r>
          </a:p>
          <a:p>
            <a:endParaRPr lang="en-US" dirty="0">
              <a:solidFill>
                <a:schemeClr val="bg1"/>
              </a:solidFill>
              <a:latin typeface="Courier New" pitchFamily="49" charset="0"/>
              <a:cs typeface="Courier New" pitchFamily="49" charset="0"/>
            </a:endParaRPr>
          </a:p>
          <a:p>
            <a:r>
              <a:rPr lang="en-US" dirty="0">
                <a:solidFill>
                  <a:schemeClr val="bg1"/>
                </a:solidFill>
                <a:latin typeface="Courier New" pitchFamily="49" charset="0"/>
                <a:cs typeface="Courier New" pitchFamily="49" charset="0"/>
              </a:rPr>
              <a:t>At stake is a $250 billion farm </a:t>
            </a:r>
            <a:r>
              <a:rPr lang="en-US" dirty="0" smtClean="0">
                <a:solidFill>
                  <a:schemeClr val="bg1"/>
                </a:solidFill>
                <a:latin typeface="Courier New" pitchFamily="49" charset="0"/>
                <a:cs typeface="Courier New" pitchFamily="49" charset="0"/>
              </a:rPr>
              <a:t>industry.”</a:t>
            </a:r>
            <a:endParaRPr lang="en-US" dirty="0">
              <a:solidFill>
                <a:schemeClr val="bg1"/>
              </a:solidFill>
              <a:latin typeface="Courier New" pitchFamily="49" charset="0"/>
              <a:cs typeface="Courier New" pitchFamily="49" charset="0"/>
            </a:endParaRPr>
          </a:p>
        </p:txBody>
      </p:sp>
      <p:grpSp>
        <p:nvGrpSpPr>
          <p:cNvPr id="10" name="Group 9"/>
          <p:cNvGrpSpPr/>
          <p:nvPr/>
        </p:nvGrpSpPr>
        <p:grpSpPr>
          <a:xfrm>
            <a:off x="0" y="6324048"/>
            <a:ext cx="9144000" cy="551566"/>
            <a:chOff x="0" y="6324048"/>
            <a:chExt cx="9144000" cy="551566"/>
          </a:xfrm>
        </p:grpSpPr>
        <p:sp>
          <p:nvSpPr>
            <p:cNvPr id="11" name="Rounded Rectangle 10"/>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bottle_new.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sp>
        <p:nvSpPr>
          <p:cNvPr id="15" name="Rectangle 14"/>
          <p:cNvSpPr/>
          <p:nvPr/>
        </p:nvSpPr>
        <p:spPr>
          <a:xfrm>
            <a:off x="-3012" y="1315527"/>
            <a:ext cx="9303026" cy="523220"/>
          </a:xfrm>
          <a:prstGeom prst="rect">
            <a:avLst/>
          </a:prstGeom>
          <a:noFill/>
        </p:spPr>
        <p:txBody>
          <a:bodyPr wrap="square">
            <a:spAutoFit/>
          </a:bodyPr>
          <a:lstStyle/>
          <a:p>
            <a:pPr algn="ctr"/>
            <a:r>
              <a:rPr lang="en-US" sz="2800" b="1" dirty="0" smtClean="0">
                <a:solidFill>
                  <a:schemeClr val="bg1"/>
                </a:solidFill>
                <a:latin typeface="Courier New" pitchFamily="49" charset="0"/>
                <a:cs typeface="Courier New" pitchFamily="49" charset="0"/>
              </a:rPr>
              <a:t>FLOODS PUT FARM INDUSTRY AT RISK</a:t>
            </a:r>
            <a:endParaRPr lang="en-US" sz="2000" dirty="0" smtClean="0">
              <a:solidFill>
                <a:schemeClr val="bg1"/>
              </a:solidFill>
              <a:latin typeface="Courier New" pitchFamily="49" charset="0"/>
              <a:cs typeface="Courier New" pitchFamily="49" charset="0"/>
            </a:endParaRPr>
          </a:p>
        </p:txBody>
      </p:sp>
      <p:sp>
        <p:nvSpPr>
          <p:cNvPr id="16" name="Rectangle 15"/>
          <p:cNvSpPr/>
          <p:nvPr/>
        </p:nvSpPr>
        <p:spPr>
          <a:xfrm>
            <a:off x="-79513" y="5406710"/>
            <a:ext cx="9303026" cy="707886"/>
          </a:xfrm>
          <a:prstGeom prst="rect">
            <a:avLst/>
          </a:prstGeom>
          <a:noFill/>
        </p:spPr>
        <p:txBody>
          <a:bodyPr wrap="square">
            <a:spAutoFit/>
          </a:bodyPr>
          <a:lstStyle/>
          <a:p>
            <a:pPr algn="ctr"/>
            <a:r>
              <a:rPr lang="en-US" sz="4000" b="1" dirty="0" smtClean="0">
                <a:solidFill>
                  <a:schemeClr val="bg1"/>
                </a:solidFill>
                <a:latin typeface="Courier New" pitchFamily="49" charset="0"/>
                <a:cs typeface="Courier New" pitchFamily="49" charset="0"/>
              </a:rPr>
              <a:t>SUGAR SUPPLY DISRUPTION</a:t>
            </a:r>
            <a:endParaRPr lang="en-US" sz="3200" dirty="0" smtClean="0">
              <a:solidFill>
                <a:schemeClr val="bg1"/>
              </a:solidFill>
              <a:latin typeface="Courier New" pitchFamily="49" charset="0"/>
              <a:cs typeface="Courier New" pitchFamily="49" charset="0"/>
            </a:endParaRPr>
          </a:p>
        </p:txBody>
      </p:sp>
    </p:spTree>
    <p:extLst>
      <p:ext uri="{BB962C8B-B14F-4D97-AF65-F5344CB8AC3E}">
        <p14:creationId xmlns:p14="http://schemas.microsoft.com/office/powerpoint/2010/main" val="305685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7655" y="38155"/>
            <a:ext cx="8229600" cy="1143000"/>
          </a:xfrm>
        </p:spPr>
        <p:txBody>
          <a:bodyPr>
            <a:normAutofit/>
          </a:bodyPr>
          <a:lstStyle/>
          <a:p>
            <a:pPr algn="l"/>
            <a:r>
              <a:rPr lang="en-US" b="1" dirty="0" smtClean="0">
                <a:solidFill>
                  <a:schemeClr val="bg1"/>
                </a:solidFill>
                <a:latin typeface="Arial Narrow" pitchFamily="34" charset="0"/>
                <a:cs typeface="Arial" pitchFamily="34" charset="0"/>
              </a:rPr>
              <a:t>AGENDA</a:t>
            </a:r>
            <a:endParaRPr lang="en-US" b="1" dirty="0">
              <a:solidFill>
                <a:schemeClr val="bg1"/>
              </a:solidFill>
              <a:latin typeface="Arial Narrow" pitchFamily="34" charset="0"/>
              <a:cs typeface="Arial"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75100" y="0"/>
            <a:ext cx="5168900" cy="6858000"/>
          </a:xfrm>
          <a:prstGeom prst="rect">
            <a:avLst/>
          </a:prstGeom>
        </p:spPr>
      </p:pic>
      <p:sp>
        <p:nvSpPr>
          <p:cNvPr id="3" name="Content Placeholder 2"/>
          <p:cNvSpPr>
            <a:spLocks noGrp="1"/>
          </p:cNvSpPr>
          <p:nvPr>
            <p:ph idx="1"/>
          </p:nvPr>
        </p:nvSpPr>
        <p:spPr>
          <a:xfrm>
            <a:off x="157530" y="1969455"/>
            <a:ext cx="3815386" cy="4888569"/>
          </a:xfrm>
          <a:noFill/>
        </p:spPr>
        <p:txBody>
          <a:bodyPr>
            <a:normAutofit/>
          </a:bodyPr>
          <a:lstStyle/>
          <a:p>
            <a:pPr marL="0" indent="0">
              <a:buNone/>
            </a:pPr>
            <a:r>
              <a:rPr lang="pt-BR" sz="2400" dirty="0">
                <a:solidFill>
                  <a:schemeClr val="bg1"/>
                </a:solidFill>
                <a:latin typeface="Arial" pitchFamily="34" charset="0"/>
                <a:cs typeface="Arial" pitchFamily="34" charset="0"/>
              </a:rPr>
              <a:t>Seeing Business Opportunity</a:t>
            </a:r>
          </a:p>
          <a:p>
            <a:pPr marL="0" indent="0">
              <a:buNone/>
            </a:pPr>
            <a:endParaRPr lang="pt-BR" sz="2400" dirty="0" smtClean="0">
              <a:solidFill>
                <a:schemeClr val="bg1"/>
              </a:solidFill>
              <a:latin typeface="Arial" pitchFamily="34" charset="0"/>
              <a:cs typeface="Arial" pitchFamily="34" charset="0"/>
            </a:endParaRPr>
          </a:p>
          <a:p>
            <a:pPr marL="0" indent="0">
              <a:buNone/>
            </a:pPr>
            <a:r>
              <a:rPr lang="pt-BR" sz="2400" dirty="0" smtClean="0">
                <a:solidFill>
                  <a:schemeClr val="bg1"/>
                </a:solidFill>
                <a:latin typeface="Arial" pitchFamily="34" charset="0"/>
                <a:cs typeface="Arial" pitchFamily="34" charset="0"/>
              </a:rPr>
              <a:t>Scope of the Matter</a:t>
            </a:r>
          </a:p>
          <a:p>
            <a:pPr marL="0" indent="0">
              <a:buNone/>
            </a:pPr>
            <a:endParaRPr lang="pt-BR" sz="2400" dirty="0" smtClean="0">
              <a:solidFill>
                <a:schemeClr val="bg1"/>
              </a:solidFill>
              <a:latin typeface="Arial" pitchFamily="34" charset="0"/>
              <a:cs typeface="Arial" pitchFamily="34" charset="0"/>
            </a:endParaRPr>
          </a:p>
          <a:p>
            <a:pPr marL="0" indent="0">
              <a:buNone/>
            </a:pPr>
            <a:r>
              <a:rPr lang="pt-BR" sz="2400" dirty="0" smtClean="0">
                <a:solidFill>
                  <a:schemeClr val="bg1"/>
                </a:solidFill>
                <a:latin typeface="Arial" pitchFamily="34" charset="0"/>
                <a:cs typeface="Arial" pitchFamily="34" charset="0"/>
              </a:rPr>
              <a:t>Why: The Business Drivers</a:t>
            </a:r>
            <a:endParaRPr lang="en-US" sz="2000" dirty="0" smtClean="0">
              <a:latin typeface="Candara" pitchFamily="34" charset="0"/>
            </a:endParaRPr>
          </a:p>
          <a:p>
            <a:pPr lvl="1"/>
            <a:endParaRPr lang="en-US" sz="1600" dirty="0" smtClean="0">
              <a:latin typeface="Candara" pitchFamily="34" charset="0"/>
            </a:endParaRPr>
          </a:p>
          <a:p>
            <a:endParaRPr lang="en-US" sz="2000" dirty="0" smtClean="0">
              <a:latin typeface="Candara" pitchFamily="34" charset="0"/>
            </a:endParaRPr>
          </a:p>
          <a:p>
            <a:endParaRPr lang="en-US" sz="2000" dirty="0" smtClean="0">
              <a:latin typeface="Candara" pitchFamily="34" charset="0"/>
            </a:endParaRPr>
          </a:p>
          <a:p>
            <a:endParaRPr lang="en-US" sz="2000" dirty="0">
              <a:latin typeface="Candara" pitchFamily="34" charset="0"/>
            </a:endParaRPr>
          </a:p>
        </p:txBody>
      </p:sp>
      <p:cxnSp>
        <p:nvCxnSpPr>
          <p:cNvPr id="11" name="Straight Connector 10"/>
          <p:cNvCxnSpPr/>
          <p:nvPr/>
        </p:nvCxnSpPr>
        <p:spPr>
          <a:xfrm>
            <a:off x="267808" y="29366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67808" y="3851000"/>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28600" y="5064954"/>
            <a:ext cx="3284272"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035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21241550">
            <a:off x="608475" y="1879829"/>
            <a:ext cx="8077200" cy="3754874"/>
          </a:xfrm>
          <a:prstGeom prst="rect">
            <a:avLst/>
          </a:prstGeom>
        </p:spPr>
        <p:txBody>
          <a:bodyPr wrap="square">
            <a:spAutoFit/>
          </a:bodyPr>
          <a:lstStyle/>
          <a:p>
            <a:r>
              <a:rPr lang="en-US" sz="4000" b="1" dirty="0"/>
              <a:t>CITRUS </a:t>
            </a:r>
            <a:r>
              <a:rPr lang="en-US" sz="4000" b="1" dirty="0" smtClean="0"/>
              <a:t>SUPPLY </a:t>
            </a:r>
            <a:r>
              <a:rPr lang="en-US" sz="4000" b="1" dirty="0"/>
              <a:t>DISRUPTION</a:t>
            </a:r>
          </a:p>
          <a:p>
            <a:endParaRPr lang="en-US" dirty="0" smtClean="0"/>
          </a:p>
          <a:p>
            <a:r>
              <a:rPr lang="en-US" dirty="0" smtClean="0"/>
              <a:t>“Citrus </a:t>
            </a:r>
            <a:r>
              <a:rPr lang="en-US" dirty="0"/>
              <a:t>fruit production has declined by 1,000 </a:t>
            </a:r>
            <a:r>
              <a:rPr lang="en-US" dirty="0" err="1"/>
              <a:t>tonnes</a:t>
            </a:r>
            <a:r>
              <a:rPr lang="en-US" dirty="0"/>
              <a:t> in the district in the last two years. "In 2009-10, it was 22,184 </a:t>
            </a:r>
            <a:r>
              <a:rPr lang="en-US" dirty="0" err="1"/>
              <a:t>tonnes</a:t>
            </a:r>
            <a:r>
              <a:rPr lang="en-US" dirty="0"/>
              <a:t> while in 2010-11 it decreased to 21,704 </a:t>
            </a:r>
            <a:r>
              <a:rPr lang="en-US" dirty="0" err="1"/>
              <a:t>tonnes</a:t>
            </a:r>
            <a:r>
              <a:rPr lang="en-US" dirty="0"/>
              <a:t>," district horticulture authorities said</a:t>
            </a:r>
            <a:r>
              <a:rPr lang="en-US" dirty="0" smtClean="0"/>
              <a:t>.</a:t>
            </a:r>
          </a:p>
          <a:p>
            <a:endParaRPr lang="en-US" dirty="0"/>
          </a:p>
          <a:p>
            <a:r>
              <a:rPr lang="en-US" dirty="0"/>
              <a:t>"Climate change is one major factor affecting the fruit crop. We are facing problems on this count for the last eight to ten years. It's not raining in time because of which, plants are not getting proper nutrition and fruition is declining gradually," said Ramesh, an orange grower from </a:t>
            </a:r>
            <a:r>
              <a:rPr lang="en-US" dirty="0" err="1"/>
              <a:t>Indora</a:t>
            </a:r>
            <a:r>
              <a:rPr lang="en-US" dirty="0" smtClean="0"/>
              <a:t>.”</a:t>
            </a:r>
          </a:p>
          <a:p>
            <a:endParaRPr lang="en-US" dirty="0"/>
          </a:p>
          <a:p>
            <a:endParaRPr lang="en-US" dirty="0"/>
          </a:p>
        </p:txBody>
      </p:sp>
      <p:grpSp>
        <p:nvGrpSpPr>
          <p:cNvPr id="5" name="Group 4"/>
          <p:cNvGrpSpPr/>
          <p:nvPr/>
        </p:nvGrpSpPr>
        <p:grpSpPr>
          <a:xfrm>
            <a:off x="942736" y="762000"/>
            <a:ext cx="6934200" cy="914400"/>
            <a:chOff x="1143000" y="533400"/>
            <a:chExt cx="6934200" cy="914400"/>
          </a:xfrm>
        </p:grpSpPr>
        <p:sp>
          <p:nvSpPr>
            <p:cNvPr id="4" name="Rectangle 3"/>
            <p:cNvSpPr/>
            <p:nvPr/>
          </p:nvSpPr>
          <p:spPr>
            <a:xfrm>
              <a:off x="1143000" y="533400"/>
              <a:ext cx="6934200" cy="9144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descr="C:\Users\N\Desktop\5580816.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90813" y="862012"/>
              <a:ext cx="3695700" cy="2571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0" y="6324048"/>
            <a:ext cx="9144000" cy="551566"/>
            <a:chOff x="0" y="6324048"/>
            <a:chExt cx="9144000" cy="551566"/>
          </a:xfrm>
        </p:grpSpPr>
        <p:sp>
          <p:nvSpPr>
            <p:cNvPr id="7" name="Rounded Rectangle 6"/>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bottle_new.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spTree>
    <p:extLst>
      <p:ext uri="{BB962C8B-B14F-4D97-AF65-F5344CB8AC3E}">
        <p14:creationId xmlns:p14="http://schemas.microsoft.com/office/powerpoint/2010/main" val="19117008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21365934">
            <a:off x="1138762" y="1968237"/>
            <a:ext cx="6925733" cy="3170099"/>
          </a:xfrm>
          <a:prstGeom prst="rect">
            <a:avLst/>
          </a:prstGeom>
        </p:spPr>
        <p:txBody>
          <a:bodyPr wrap="square">
            <a:spAutoFit/>
          </a:bodyPr>
          <a:lstStyle/>
          <a:p>
            <a:r>
              <a:rPr lang="en-US" sz="3200" b="1" dirty="0" smtClean="0"/>
              <a:t>HEAT COMPROMISES CROPS</a:t>
            </a:r>
            <a:endParaRPr lang="en-US" sz="3200" dirty="0"/>
          </a:p>
          <a:p>
            <a:r>
              <a:rPr lang="en-US" sz="2400" dirty="0" smtClean="0"/>
              <a:t>“Federal </a:t>
            </a:r>
            <a:r>
              <a:rPr lang="en-US" sz="2400" dirty="0"/>
              <a:t>scientists say this July </a:t>
            </a:r>
            <a:r>
              <a:rPr lang="en-US" sz="2400" dirty="0" smtClean="0"/>
              <a:t>was </a:t>
            </a:r>
            <a:r>
              <a:rPr lang="en-US" sz="2400" dirty="0"/>
              <a:t>the hottest on record, smoking out even the sweltering temperatures set in the Dust Bowl in the 1930s. The National Oceanic and Atmospheric Administration reported Wednesday that the stretch from August 2011 through July this year was the warmest 12-month period the U.S. has experienced</a:t>
            </a:r>
            <a:r>
              <a:rPr lang="en-US" sz="2400" dirty="0" smtClean="0"/>
              <a:t>.”</a:t>
            </a:r>
          </a:p>
        </p:txBody>
      </p:sp>
      <p:pic>
        <p:nvPicPr>
          <p:cNvPr id="3074" name="Picture 2" descr="C:\Users\N\Desktop\homepage.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0195" y="898088"/>
            <a:ext cx="8542868" cy="53116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0" y="6324048"/>
            <a:ext cx="9144000" cy="551566"/>
            <a:chOff x="0" y="6324048"/>
            <a:chExt cx="9144000" cy="551566"/>
          </a:xfrm>
        </p:grpSpPr>
        <p:sp>
          <p:nvSpPr>
            <p:cNvPr id="5" name="Rounded Rectangle 4"/>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bottle_new.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sp>
        <p:nvSpPr>
          <p:cNvPr id="7" name="Rectangle 6"/>
          <p:cNvSpPr/>
          <p:nvPr/>
        </p:nvSpPr>
        <p:spPr>
          <a:xfrm>
            <a:off x="2218267" y="4600817"/>
            <a:ext cx="6925733" cy="769441"/>
          </a:xfrm>
          <a:prstGeom prst="rect">
            <a:avLst/>
          </a:prstGeom>
          <a:solidFill>
            <a:schemeClr val="tx1"/>
          </a:solidFill>
        </p:spPr>
        <p:txBody>
          <a:bodyPr wrap="square">
            <a:spAutoFit/>
          </a:bodyPr>
          <a:lstStyle/>
          <a:p>
            <a:pPr algn="ctr"/>
            <a:r>
              <a:rPr lang="en-US" sz="4400" b="1" dirty="0" smtClean="0">
                <a:solidFill>
                  <a:schemeClr val="bg1"/>
                </a:solidFill>
              </a:rPr>
              <a:t>CORN SUPPLY DISRUPTION</a:t>
            </a:r>
            <a:endParaRPr lang="en-US" sz="4400" dirty="0">
              <a:solidFill>
                <a:schemeClr val="bg1"/>
              </a:solidFill>
            </a:endParaRPr>
          </a:p>
        </p:txBody>
      </p:sp>
    </p:spTree>
    <p:extLst>
      <p:ext uri="{BB962C8B-B14F-4D97-AF65-F5344CB8AC3E}">
        <p14:creationId xmlns:p14="http://schemas.microsoft.com/office/powerpoint/2010/main" val="143604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4225" y="5832475"/>
            <a:ext cx="8350250" cy="276999"/>
          </a:xfrm>
          <a:prstGeom prst="rect">
            <a:avLst/>
          </a:prstGeom>
          <a:solidFill>
            <a:schemeClr val="bg1"/>
          </a:solid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r"/>
            <a:r>
              <a:rPr lang="en-US" sz="1200" i="1" dirty="0" smtClean="0">
                <a:solidFill>
                  <a:srgbClr val="7F7F7F"/>
                </a:solidFill>
                <a:latin typeface="Arial Narrow" pitchFamily="34" charset="0"/>
              </a:rPr>
              <a:t>Figure from </a:t>
            </a:r>
            <a:r>
              <a:rPr lang="en-US" sz="1200" i="1" dirty="0" smtClean="0">
                <a:solidFill>
                  <a:schemeClr val="tx1">
                    <a:lumMod val="50000"/>
                    <a:lumOff val="50000"/>
                  </a:schemeClr>
                </a:solidFill>
                <a:latin typeface="Arial Narrow" pitchFamily="34" charset="0"/>
              </a:rPr>
              <a:t>CERES </a:t>
            </a:r>
            <a:r>
              <a:rPr lang="en-US" sz="1200" i="1" dirty="0">
                <a:solidFill>
                  <a:schemeClr val="tx1">
                    <a:lumMod val="50000"/>
                    <a:lumOff val="50000"/>
                  </a:schemeClr>
                </a:solidFill>
              </a:rPr>
              <a:t>Clearing the Waters: A Review of Corporate Water Risk Disclosure in SEC Filings</a:t>
            </a:r>
            <a:r>
              <a:rPr lang="en-US" sz="1200" i="1" dirty="0" smtClean="0">
                <a:solidFill>
                  <a:schemeClr val="tx1">
                    <a:lumMod val="50000"/>
                    <a:lumOff val="50000"/>
                  </a:schemeClr>
                </a:solidFill>
                <a:latin typeface="Arial Narrow" pitchFamily="34" charset="0"/>
              </a:rPr>
              <a:t> </a:t>
            </a:r>
            <a:endParaRPr lang="en-US" sz="1200" i="1" dirty="0">
              <a:solidFill>
                <a:schemeClr val="tx1">
                  <a:lumMod val="50000"/>
                  <a:lumOff val="50000"/>
                </a:schemeClr>
              </a:solidFill>
              <a:latin typeface="Arial Narrow" pitchFamily="34" charset="0"/>
            </a:endParaRPr>
          </a:p>
        </p:txBody>
      </p:sp>
      <p:sp>
        <p:nvSpPr>
          <p:cNvPr id="17" name="Rounded Rectangle 16"/>
          <p:cNvSpPr/>
          <p:nvPr/>
        </p:nvSpPr>
        <p:spPr>
          <a:xfrm>
            <a:off x="0" y="6318141"/>
            <a:ext cx="9144000" cy="547688"/>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50184" name="Picture 17" descr="bottle_new.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67725" y="6330950"/>
            <a:ext cx="5318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bwMode="auto">
          <a:xfrm>
            <a:off x="48995" y="444408"/>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4320"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defTabSz="914400"/>
            <a:r>
              <a:rPr lang="en-US" sz="4400" b="1" dirty="0" smtClean="0">
                <a:latin typeface="Arial Narrow" pitchFamily="34" charset="0"/>
              </a:rPr>
              <a:t>WATER RISK</a:t>
            </a:r>
          </a:p>
          <a:p>
            <a:pPr defTabSz="914400"/>
            <a:r>
              <a:rPr lang="en-US" sz="2800" dirty="0" smtClean="0">
                <a:latin typeface="Arial Narrow" pitchFamily="34" charset="0"/>
              </a:rPr>
              <a:t>INCREASING IN ALL INDUSTRIES</a:t>
            </a:r>
            <a:r>
              <a:rPr lang="en-US" sz="2800" dirty="0" smtClean="0">
                <a:solidFill>
                  <a:srgbClr val="17375E"/>
                </a:solidFill>
                <a:latin typeface="Arial Narrow" pitchFamily="34" charset="0"/>
              </a:rPr>
              <a:t>… </a:t>
            </a:r>
            <a:endParaRPr lang="en-US" sz="2800" dirty="0">
              <a:solidFill>
                <a:srgbClr val="17375E"/>
              </a:solidFill>
              <a:latin typeface="Arial Narrow" pitchFamily="34" charset="0"/>
            </a:endParaRPr>
          </a:p>
        </p:txBody>
      </p:sp>
      <p:pic>
        <p:nvPicPr>
          <p:cNvPr id="1026" name="Picture 2" descr="C:\Users\N\Desktop\Water-related-risk-study[1].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93304" y="1402095"/>
            <a:ext cx="7056025" cy="415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3321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rot="21365934">
            <a:off x="1317665" y="2241722"/>
            <a:ext cx="6925733" cy="1077218"/>
          </a:xfrm>
          <a:prstGeom prst="rect">
            <a:avLst/>
          </a:prstGeom>
        </p:spPr>
        <p:txBody>
          <a:bodyPr wrap="square">
            <a:spAutoFit/>
          </a:bodyPr>
          <a:lstStyle/>
          <a:p>
            <a:r>
              <a:rPr lang="en-US" sz="3200" b="1" dirty="0" smtClean="0"/>
              <a:t>SUPPLY DISRUPTIONS</a:t>
            </a:r>
          </a:p>
          <a:p>
            <a:r>
              <a:rPr lang="en-US" sz="3200" b="1" dirty="0" smtClean="0"/>
              <a:t>WATER AVAILABILITY AT RISK</a:t>
            </a:r>
            <a:endParaRPr lang="en-US" sz="2400" b="1" dirty="0" smtClean="0"/>
          </a:p>
        </p:txBody>
      </p:sp>
      <p:grpSp>
        <p:nvGrpSpPr>
          <p:cNvPr id="4" name="Group 3"/>
          <p:cNvGrpSpPr/>
          <p:nvPr/>
        </p:nvGrpSpPr>
        <p:grpSpPr>
          <a:xfrm>
            <a:off x="0" y="6324048"/>
            <a:ext cx="9144000" cy="551566"/>
            <a:chOff x="0" y="6324048"/>
            <a:chExt cx="9144000" cy="551566"/>
          </a:xfrm>
        </p:grpSpPr>
        <p:sp>
          <p:nvSpPr>
            <p:cNvPr id="5" name="Rounded Rectangle 4"/>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bottle_n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sp>
        <p:nvSpPr>
          <p:cNvPr id="8" name="Rectangle 7"/>
          <p:cNvSpPr/>
          <p:nvPr/>
        </p:nvSpPr>
        <p:spPr>
          <a:xfrm>
            <a:off x="2218266" y="598660"/>
            <a:ext cx="6925733" cy="769441"/>
          </a:xfrm>
          <a:prstGeom prst="rect">
            <a:avLst/>
          </a:prstGeom>
          <a:solidFill>
            <a:schemeClr val="tx1"/>
          </a:solidFill>
        </p:spPr>
        <p:txBody>
          <a:bodyPr wrap="square">
            <a:spAutoFit/>
          </a:bodyPr>
          <a:lstStyle/>
          <a:p>
            <a:pPr algn="ctr"/>
            <a:r>
              <a:rPr lang="en-US" sz="4400" b="1" dirty="0" smtClean="0">
                <a:solidFill>
                  <a:schemeClr val="bg1"/>
                </a:solidFill>
                <a:latin typeface="Arial Narrow" pitchFamily="34" charset="0"/>
              </a:rPr>
              <a:t>SO WHAT?</a:t>
            </a:r>
            <a:endParaRPr lang="en-US" sz="4400" dirty="0">
              <a:solidFill>
                <a:schemeClr val="bg1"/>
              </a:solidFill>
              <a:latin typeface="Arial Narrow" pitchFamily="34" charset="0"/>
            </a:endParaRPr>
          </a:p>
        </p:txBody>
      </p:sp>
      <p:sp>
        <p:nvSpPr>
          <p:cNvPr id="9" name="Rectangle 8"/>
          <p:cNvSpPr/>
          <p:nvPr/>
        </p:nvSpPr>
        <p:spPr>
          <a:xfrm>
            <a:off x="0" y="4319023"/>
            <a:ext cx="6925733" cy="769441"/>
          </a:xfrm>
          <a:prstGeom prst="rect">
            <a:avLst/>
          </a:prstGeom>
          <a:solidFill>
            <a:schemeClr val="tx1"/>
          </a:solidFill>
        </p:spPr>
        <p:txBody>
          <a:bodyPr wrap="square">
            <a:spAutoFit/>
          </a:bodyPr>
          <a:lstStyle/>
          <a:p>
            <a:pPr algn="ctr"/>
            <a:r>
              <a:rPr lang="en-US" sz="4400" b="1" dirty="0" smtClean="0">
                <a:solidFill>
                  <a:schemeClr val="bg1"/>
                </a:solidFill>
                <a:latin typeface="Arial Narrow" pitchFamily="34" charset="0"/>
              </a:rPr>
              <a:t>THAT SOUNDS EXPENSIVE.</a:t>
            </a:r>
            <a:endParaRPr lang="en-US" sz="4400" dirty="0">
              <a:solidFill>
                <a:schemeClr val="bg1"/>
              </a:solidFill>
              <a:latin typeface="Arial Narrow" pitchFamily="34" charset="0"/>
            </a:endParaRPr>
          </a:p>
        </p:txBody>
      </p:sp>
    </p:spTree>
    <p:extLst>
      <p:ext uri="{BB962C8B-B14F-4D97-AF65-F5344CB8AC3E}">
        <p14:creationId xmlns:p14="http://schemas.microsoft.com/office/powerpoint/2010/main" val="419908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1268" y="-595126"/>
            <a:ext cx="5576367" cy="5576367"/>
          </a:xfrm>
          <a:prstGeom prst="rect">
            <a:avLst/>
          </a:prstGeom>
        </p:spPr>
      </p:pic>
      <p:sp>
        <p:nvSpPr>
          <p:cNvPr id="6" name="Rounded Rectangle 5"/>
          <p:cNvSpPr/>
          <p:nvPr/>
        </p:nvSpPr>
        <p:spPr>
          <a:xfrm>
            <a:off x="3808" y="3472340"/>
            <a:ext cx="9144000" cy="2057189"/>
          </a:xfrm>
          <a:prstGeom prst="roundRect">
            <a:avLst>
              <a:gd name="adj" fmla="val 0"/>
            </a:avLst>
          </a:prstGeom>
          <a:gradFill flip="none" rotWithShape="1">
            <a:gsLst>
              <a:gs pos="0">
                <a:srgbClr val="CF1C20"/>
              </a:gs>
              <a:gs pos="100000">
                <a:srgbClr val="FF3F3A"/>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73823" y="4251007"/>
            <a:ext cx="8603970" cy="634020"/>
          </a:xfrm>
          <a:prstGeom prst="rect">
            <a:avLst/>
          </a:prstGeom>
          <a:noFill/>
        </p:spPr>
        <p:txBody>
          <a:bodyPr wrap="square" rtlCol="0">
            <a:spAutoFit/>
          </a:bodyPr>
          <a:lstStyle/>
          <a:p>
            <a:pPr algn="ctr">
              <a:lnSpc>
                <a:spcPct val="80000"/>
              </a:lnSpc>
            </a:pPr>
            <a:r>
              <a:rPr lang="en-US" sz="4400" dirty="0" smtClean="0">
                <a:solidFill>
                  <a:schemeClr val="bg1"/>
                </a:solidFill>
                <a:latin typeface="Arial Narrow"/>
                <a:cs typeface="Arial Narrow"/>
              </a:rPr>
              <a:t>WHAT’S HAPPENED AT OUR PLANTS?</a:t>
            </a:r>
          </a:p>
        </p:txBody>
      </p:sp>
    </p:spTree>
    <p:extLst>
      <p:ext uri="{BB962C8B-B14F-4D97-AF65-F5344CB8AC3E}">
        <p14:creationId xmlns:p14="http://schemas.microsoft.com/office/powerpoint/2010/main" val="5259279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N\Desktop\small gorilla.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3400" y="0"/>
            <a:ext cx="9906000" cy="7010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415" y="48654"/>
            <a:ext cx="9144000" cy="1670510"/>
          </a:xfrm>
          <a:prstGeom prst="rect">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87185" y="345579"/>
            <a:ext cx="8603970" cy="1027974"/>
          </a:xfrm>
          <a:prstGeom prst="rect">
            <a:avLst/>
          </a:prstGeom>
          <a:noFill/>
        </p:spPr>
        <p:txBody>
          <a:bodyPr wrap="square" rtlCol="0">
            <a:spAutoFit/>
          </a:bodyPr>
          <a:lstStyle/>
          <a:p>
            <a:pPr>
              <a:lnSpc>
                <a:spcPct val="80000"/>
              </a:lnSpc>
            </a:pPr>
            <a:r>
              <a:rPr lang="en-US" sz="3200" dirty="0" smtClean="0">
                <a:solidFill>
                  <a:schemeClr val="bg1"/>
                </a:solidFill>
                <a:latin typeface="Arial Narrow"/>
                <a:cs typeface="Arial Narrow"/>
              </a:rPr>
              <a:t>THE BUSINESS OPPORTUNITY</a:t>
            </a:r>
          </a:p>
          <a:p>
            <a:pPr>
              <a:lnSpc>
                <a:spcPct val="80000"/>
              </a:lnSpc>
            </a:pPr>
            <a:r>
              <a:rPr lang="en-US" sz="4400" b="1" dirty="0" smtClean="0">
                <a:solidFill>
                  <a:schemeClr val="bg1"/>
                </a:solidFill>
                <a:latin typeface="Arial Narrow"/>
                <a:cs typeface="Arial Narrow"/>
              </a:rPr>
              <a:t>IT’S CLEAR </a:t>
            </a:r>
            <a:endParaRPr lang="en-US" sz="4400" b="1" dirty="0">
              <a:solidFill>
                <a:schemeClr val="bg1"/>
              </a:solidFill>
              <a:latin typeface="Arial Narrow"/>
              <a:cs typeface="Arial Narrow"/>
            </a:endParaRPr>
          </a:p>
        </p:txBody>
      </p:sp>
    </p:spTree>
    <p:extLst>
      <p:ext uri="{BB962C8B-B14F-4D97-AF65-F5344CB8AC3E}">
        <p14:creationId xmlns:p14="http://schemas.microsoft.com/office/powerpoint/2010/main" val="25823304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74299" y="-85031"/>
            <a:ext cx="12409765" cy="6980493"/>
          </a:xfrm>
          <a:prstGeom prst="rect">
            <a:avLst/>
          </a:prstGeom>
        </p:spPr>
      </p:pic>
      <p:sp>
        <p:nvSpPr>
          <p:cNvPr id="2" name="Rectangle 1"/>
          <p:cNvSpPr/>
          <p:nvPr/>
        </p:nvSpPr>
        <p:spPr>
          <a:xfrm>
            <a:off x="0" y="-61928"/>
            <a:ext cx="9144000" cy="6858000"/>
          </a:xfrm>
          <a:prstGeom prst="rect">
            <a:avLst/>
          </a:prstGeom>
          <a:gradFill>
            <a:gsLst>
              <a:gs pos="72000">
                <a:schemeClr val="accent1">
                  <a:shade val="51000"/>
                  <a:satMod val="130000"/>
                  <a:alpha val="0"/>
                </a:schemeClr>
              </a:gs>
              <a:gs pos="84000">
                <a:schemeClr val="accent1">
                  <a:lumMod val="50000"/>
                  <a:alpha val="7000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58362" y="316439"/>
            <a:ext cx="8603970" cy="978729"/>
          </a:xfrm>
          <a:prstGeom prst="rect">
            <a:avLst/>
          </a:prstGeom>
          <a:noFill/>
        </p:spPr>
        <p:txBody>
          <a:bodyPr wrap="square" rtlCol="0">
            <a:spAutoFit/>
          </a:bodyPr>
          <a:lstStyle/>
          <a:p>
            <a:pPr>
              <a:lnSpc>
                <a:spcPct val="80000"/>
              </a:lnSpc>
            </a:pPr>
            <a:r>
              <a:rPr lang="en-US" sz="4400" b="1" dirty="0" smtClean="0">
                <a:solidFill>
                  <a:schemeClr val="bg1"/>
                </a:solidFill>
                <a:latin typeface="Arial Narrow"/>
                <a:cs typeface="Arial Narrow"/>
              </a:rPr>
              <a:t>REPUTATION</a:t>
            </a:r>
            <a:endParaRPr lang="en-US" sz="2800" b="1" dirty="0" smtClean="0">
              <a:solidFill>
                <a:schemeClr val="bg1"/>
              </a:solidFill>
              <a:latin typeface="Arial Narrow"/>
              <a:cs typeface="Arial Narrow"/>
            </a:endParaRPr>
          </a:p>
          <a:p>
            <a:pPr>
              <a:lnSpc>
                <a:spcPct val="80000"/>
              </a:lnSpc>
            </a:pPr>
            <a:r>
              <a:rPr lang="en-US" sz="2800" dirty="0" smtClean="0">
                <a:solidFill>
                  <a:schemeClr val="bg1"/>
                </a:solidFill>
                <a:latin typeface="Arial Narrow"/>
                <a:cs typeface="Arial Narrow"/>
              </a:rPr>
              <a:t>LICENSE TO OPERATE </a:t>
            </a:r>
            <a:endParaRPr lang="en-US" sz="2800" dirty="0">
              <a:solidFill>
                <a:schemeClr val="bg1"/>
              </a:solidFill>
              <a:latin typeface="Arial Narrow"/>
              <a:cs typeface="Arial Narrow"/>
            </a:endParaRPr>
          </a:p>
        </p:txBody>
      </p:sp>
      <p:sp>
        <p:nvSpPr>
          <p:cNvPr id="6" name="Rectangle 5"/>
          <p:cNvSpPr/>
          <p:nvPr/>
        </p:nvSpPr>
        <p:spPr>
          <a:xfrm>
            <a:off x="0" y="3969000"/>
            <a:ext cx="9144000" cy="927326"/>
          </a:xfrm>
          <a:prstGeom prst="rect">
            <a:avLst/>
          </a:prstGeom>
          <a:solidFill>
            <a:schemeClr val="tx1">
              <a:alpha val="8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28600" y="4202672"/>
            <a:ext cx="8603970" cy="486287"/>
          </a:xfrm>
          <a:prstGeom prst="rect">
            <a:avLst/>
          </a:prstGeom>
          <a:noFill/>
        </p:spPr>
        <p:txBody>
          <a:bodyPr wrap="square" rtlCol="0">
            <a:spAutoFit/>
          </a:bodyPr>
          <a:lstStyle/>
          <a:p>
            <a:pPr algn="ctr">
              <a:lnSpc>
                <a:spcPct val="80000"/>
              </a:lnSpc>
            </a:pPr>
            <a:r>
              <a:rPr lang="en-US" sz="3200" dirty="0" smtClean="0">
                <a:solidFill>
                  <a:schemeClr val="bg1"/>
                </a:solidFill>
                <a:latin typeface="Arial Narrow"/>
                <a:cs typeface="Arial Narrow"/>
              </a:rPr>
              <a:t>CORPORATE RESPONSIBILITY</a:t>
            </a:r>
            <a:endParaRPr lang="en-US" sz="3200" dirty="0">
              <a:solidFill>
                <a:schemeClr val="bg1"/>
              </a:solidFill>
              <a:latin typeface="Arial Narrow"/>
              <a:cs typeface="Arial Narrow"/>
            </a:endParaRPr>
          </a:p>
        </p:txBody>
      </p:sp>
    </p:spTree>
    <p:extLst>
      <p:ext uri="{BB962C8B-B14F-4D97-AF65-F5344CB8AC3E}">
        <p14:creationId xmlns:p14="http://schemas.microsoft.com/office/powerpoint/2010/main" val="37964947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1"/>
            <a:ext cx="9214701" cy="6858000"/>
          </a:xfrm>
          <a:prstGeom prst="rect">
            <a:avLst/>
          </a:prstGeom>
        </p:spPr>
      </p:pic>
      <p:pic>
        <p:nvPicPr>
          <p:cNvPr id="2051" name="Picture 3" descr="C:\Users\N\Desktop\263px-WWF_logo.svg.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13928" y="4511234"/>
            <a:ext cx="1419584" cy="21050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35486" y="6295024"/>
            <a:ext cx="3588026" cy="523220"/>
          </a:xfrm>
          <a:prstGeom prst="rect">
            <a:avLst/>
          </a:prstGeom>
          <a:noFill/>
        </p:spPr>
        <p:txBody>
          <a:bodyPr wrap="square" rtlCol="0">
            <a:spAutoFit/>
          </a:bodyPr>
          <a:lstStyle/>
          <a:p>
            <a:pPr algn="r"/>
            <a:r>
              <a:rPr lang="en-US" sz="1400" i="1" dirty="0" smtClean="0">
                <a:solidFill>
                  <a:schemeClr val="tx2"/>
                </a:solidFill>
              </a:rPr>
              <a:t>©background image </a:t>
            </a:r>
          </a:p>
          <a:p>
            <a:pPr algn="r"/>
            <a:r>
              <a:rPr lang="en-US" sz="1400" i="1" dirty="0" smtClean="0">
                <a:solidFill>
                  <a:schemeClr val="tx2"/>
                </a:solidFill>
              </a:rPr>
              <a:t>Chris Martin Bahr/WWF-Canon</a:t>
            </a:r>
            <a:endParaRPr lang="en-US" sz="1400" i="1" dirty="0">
              <a:solidFill>
                <a:schemeClr val="tx2"/>
              </a:solidFill>
            </a:endParaRPr>
          </a:p>
        </p:txBody>
      </p:sp>
      <p:pic>
        <p:nvPicPr>
          <p:cNvPr id="10" name="Picture 49" descr="Coca_Cola_Enterprises.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93457" y="2012130"/>
            <a:ext cx="3627783" cy="108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58362" y="137537"/>
            <a:ext cx="8603970" cy="634020"/>
          </a:xfrm>
          <a:prstGeom prst="rect">
            <a:avLst/>
          </a:prstGeom>
          <a:noFill/>
        </p:spPr>
        <p:txBody>
          <a:bodyPr wrap="square" rtlCol="0">
            <a:spAutoFit/>
          </a:bodyPr>
          <a:lstStyle/>
          <a:p>
            <a:pPr>
              <a:lnSpc>
                <a:spcPct val="80000"/>
              </a:lnSpc>
            </a:pPr>
            <a:r>
              <a:rPr lang="en-US" sz="4400" b="1" dirty="0" smtClean="0">
                <a:solidFill>
                  <a:schemeClr val="bg1"/>
                </a:solidFill>
                <a:latin typeface="Arial Narrow"/>
                <a:cs typeface="Arial Narrow"/>
              </a:rPr>
              <a:t>THE WORLD</a:t>
            </a:r>
            <a:endParaRPr lang="en-US" sz="2800" b="1" dirty="0" smtClean="0">
              <a:solidFill>
                <a:schemeClr val="bg1"/>
              </a:solidFill>
              <a:latin typeface="Arial Narrow"/>
              <a:cs typeface="Arial Narrow"/>
            </a:endParaRPr>
          </a:p>
        </p:txBody>
      </p:sp>
    </p:spTree>
    <p:extLst>
      <p:ext uri="{BB962C8B-B14F-4D97-AF65-F5344CB8AC3E}">
        <p14:creationId xmlns:p14="http://schemas.microsoft.com/office/powerpoint/2010/main" val="8883719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1341780"/>
            <a:ext cx="9143999" cy="1310595"/>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21" name="Rectangle 20"/>
          <p:cNvSpPr/>
          <p:nvPr/>
        </p:nvSpPr>
        <p:spPr>
          <a:xfrm>
            <a:off x="-1" y="2719749"/>
            <a:ext cx="9143999" cy="1321249"/>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22" name="Rectangle 21"/>
          <p:cNvSpPr/>
          <p:nvPr/>
        </p:nvSpPr>
        <p:spPr>
          <a:xfrm>
            <a:off x="-1" y="4123438"/>
            <a:ext cx="9143999" cy="1326061"/>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23" name="Rectangle 22"/>
          <p:cNvSpPr/>
          <p:nvPr/>
        </p:nvSpPr>
        <p:spPr>
          <a:xfrm>
            <a:off x="-1" y="5547405"/>
            <a:ext cx="9143999" cy="1310595"/>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lIns="91411" tIns="45706" rIns="91411" bIns="45706" rtlCol="0" anchor="ctr"/>
          <a:lstStyle/>
          <a:p>
            <a:pPr algn="ctr" fontAlgn="base">
              <a:spcBef>
                <a:spcPct val="0"/>
              </a:spcBef>
              <a:spcAft>
                <a:spcPct val="0"/>
              </a:spcAft>
            </a:pPr>
            <a:endParaRPr lang="en-US" sz="2400">
              <a:solidFill>
                <a:prstClr val="white"/>
              </a:solidFill>
            </a:endParaRPr>
          </a:p>
        </p:txBody>
      </p:sp>
      <p:sp>
        <p:nvSpPr>
          <p:cNvPr id="25" name="TextBox 24"/>
          <p:cNvSpPr txBox="1"/>
          <p:nvPr/>
        </p:nvSpPr>
        <p:spPr>
          <a:xfrm>
            <a:off x="119875" y="1461048"/>
            <a:ext cx="1211151" cy="1274195"/>
          </a:xfrm>
          <a:prstGeom prst="rect">
            <a:avLst/>
          </a:prstGeom>
          <a:noFill/>
        </p:spPr>
        <p:txBody>
          <a:bodyPr wrap="square" rtlCol="0">
            <a:spAutoFit/>
          </a:bodyPr>
          <a:lstStyle/>
          <a:p>
            <a:pPr>
              <a:lnSpc>
                <a:spcPct val="80000"/>
              </a:lnSpc>
            </a:pPr>
            <a:r>
              <a:rPr lang="en-US" sz="9600" b="1" dirty="0" smtClean="0">
                <a:solidFill>
                  <a:schemeClr val="bg1"/>
                </a:solidFill>
                <a:latin typeface="Arial"/>
                <a:cs typeface="Arial"/>
              </a:rPr>
              <a:t>1</a:t>
            </a:r>
            <a:endParaRPr lang="en-US" sz="9600" b="1" dirty="0">
              <a:solidFill>
                <a:schemeClr val="bg1"/>
              </a:solidFill>
              <a:latin typeface="Arial"/>
              <a:cs typeface="Arial"/>
            </a:endParaRPr>
          </a:p>
        </p:txBody>
      </p:sp>
      <p:sp>
        <p:nvSpPr>
          <p:cNvPr id="26" name="TextBox 25"/>
          <p:cNvSpPr txBox="1"/>
          <p:nvPr/>
        </p:nvSpPr>
        <p:spPr>
          <a:xfrm>
            <a:off x="171191" y="2839017"/>
            <a:ext cx="1211151" cy="1274195"/>
          </a:xfrm>
          <a:prstGeom prst="rect">
            <a:avLst/>
          </a:prstGeom>
          <a:noFill/>
        </p:spPr>
        <p:txBody>
          <a:bodyPr wrap="square" rtlCol="0">
            <a:spAutoFit/>
          </a:bodyPr>
          <a:lstStyle/>
          <a:p>
            <a:pPr>
              <a:lnSpc>
                <a:spcPct val="80000"/>
              </a:lnSpc>
            </a:pPr>
            <a:r>
              <a:rPr lang="en-US" sz="9600" b="1" dirty="0">
                <a:solidFill>
                  <a:schemeClr val="bg1"/>
                </a:solidFill>
                <a:latin typeface="Arial"/>
                <a:cs typeface="Arial"/>
              </a:rPr>
              <a:t>2</a:t>
            </a:r>
          </a:p>
        </p:txBody>
      </p:sp>
      <p:sp>
        <p:nvSpPr>
          <p:cNvPr id="27" name="TextBox 26"/>
          <p:cNvSpPr txBox="1"/>
          <p:nvPr/>
        </p:nvSpPr>
        <p:spPr>
          <a:xfrm>
            <a:off x="171191" y="4242706"/>
            <a:ext cx="1211151" cy="1274195"/>
          </a:xfrm>
          <a:prstGeom prst="rect">
            <a:avLst/>
          </a:prstGeom>
          <a:noFill/>
        </p:spPr>
        <p:txBody>
          <a:bodyPr wrap="square" rtlCol="0">
            <a:spAutoFit/>
          </a:bodyPr>
          <a:lstStyle/>
          <a:p>
            <a:pPr>
              <a:lnSpc>
                <a:spcPct val="80000"/>
              </a:lnSpc>
            </a:pPr>
            <a:r>
              <a:rPr lang="en-US" sz="9600" b="1" dirty="0" smtClean="0">
                <a:solidFill>
                  <a:schemeClr val="bg1"/>
                </a:solidFill>
                <a:latin typeface="Arial"/>
                <a:cs typeface="Arial"/>
              </a:rPr>
              <a:t>3</a:t>
            </a:r>
            <a:endParaRPr lang="en-US" sz="9600" b="1" dirty="0">
              <a:solidFill>
                <a:schemeClr val="bg1"/>
              </a:solidFill>
              <a:latin typeface="Arial"/>
              <a:cs typeface="Arial"/>
            </a:endParaRPr>
          </a:p>
        </p:txBody>
      </p:sp>
      <p:sp>
        <p:nvSpPr>
          <p:cNvPr id="28" name="TextBox 27"/>
          <p:cNvSpPr txBox="1"/>
          <p:nvPr/>
        </p:nvSpPr>
        <p:spPr>
          <a:xfrm>
            <a:off x="171191" y="5666673"/>
            <a:ext cx="1211151" cy="1274195"/>
          </a:xfrm>
          <a:prstGeom prst="rect">
            <a:avLst/>
          </a:prstGeom>
          <a:noFill/>
        </p:spPr>
        <p:txBody>
          <a:bodyPr wrap="square" rtlCol="0">
            <a:spAutoFit/>
          </a:bodyPr>
          <a:lstStyle/>
          <a:p>
            <a:pPr>
              <a:lnSpc>
                <a:spcPct val="80000"/>
              </a:lnSpc>
            </a:pPr>
            <a:r>
              <a:rPr lang="en-US" sz="9600" b="1" dirty="0">
                <a:solidFill>
                  <a:schemeClr val="bg1"/>
                </a:solidFill>
                <a:latin typeface="Arial"/>
                <a:cs typeface="Arial"/>
              </a:rPr>
              <a:t>4</a:t>
            </a:r>
          </a:p>
        </p:txBody>
      </p:sp>
      <p:sp>
        <p:nvSpPr>
          <p:cNvPr id="29" name="TextBox 28"/>
          <p:cNvSpPr txBox="1"/>
          <p:nvPr/>
        </p:nvSpPr>
        <p:spPr>
          <a:xfrm>
            <a:off x="1250243" y="1583120"/>
            <a:ext cx="7774485" cy="978729"/>
          </a:xfrm>
          <a:prstGeom prst="rect">
            <a:avLst/>
          </a:prstGeom>
          <a:noFill/>
        </p:spPr>
        <p:txBody>
          <a:bodyPr wrap="square" rtlCol="0">
            <a:spAutoFit/>
          </a:bodyPr>
          <a:lstStyle/>
          <a:p>
            <a:pPr>
              <a:lnSpc>
                <a:spcPct val="90000"/>
              </a:lnSpc>
            </a:pPr>
            <a:r>
              <a:rPr lang="en-US" sz="3200" b="1" dirty="0">
                <a:solidFill>
                  <a:schemeClr val="bg1"/>
                </a:solidFill>
                <a:latin typeface="Arial"/>
                <a:cs typeface="Arial"/>
              </a:rPr>
              <a:t>Meet buyer’s </a:t>
            </a:r>
            <a:r>
              <a:rPr lang="en-US" sz="3200" b="1" dirty="0" smtClean="0">
                <a:solidFill>
                  <a:schemeClr val="bg1"/>
                </a:solidFill>
                <a:latin typeface="Arial"/>
                <a:cs typeface="Arial"/>
              </a:rPr>
              <a:t>expectations and enhance competitive positioning.</a:t>
            </a:r>
            <a:endParaRPr lang="en-US" sz="3200" b="1" dirty="0">
              <a:solidFill>
                <a:schemeClr val="bg1"/>
              </a:solidFill>
              <a:latin typeface="Arial"/>
              <a:cs typeface="Arial"/>
            </a:endParaRPr>
          </a:p>
        </p:txBody>
      </p:sp>
      <p:sp>
        <p:nvSpPr>
          <p:cNvPr id="30" name="TextBox 29"/>
          <p:cNvSpPr txBox="1"/>
          <p:nvPr/>
        </p:nvSpPr>
        <p:spPr>
          <a:xfrm>
            <a:off x="1382342" y="4518702"/>
            <a:ext cx="7774485" cy="535531"/>
          </a:xfrm>
          <a:prstGeom prst="rect">
            <a:avLst/>
          </a:prstGeom>
          <a:noFill/>
        </p:spPr>
        <p:txBody>
          <a:bodyPr wrap="square" rtlCol="0">
            <a:spAutoFit/>
          </a:bodyPr>
          <a:lstStyle/>
          <a:p>
            <a:pPr>
              <a:lnSpc>
                <a:spcPct val="90000"/>
              </a:lnSpc>
            </a:pPr>
            <a:r>
              <a:rPr lang="en-US" sz="3200" b="1" dirty="0" smtClean="0">
                <a:solidFill>
                  <a:schemeClr val="bg1"/>
                </a:solidFill>
                <a:latin typeface="Arial"/>
                <a:cs typeface="Arial"/>
              </a:rPr>
              <a:t>Manage risk/secure resources.</a:t>
            </a:r>
            <a:endParaRPr lang="en-US" sz="3200" b="1" dirty="0">
              <a:solidFill>
                <a:schemeClr val="bg1"/>
              </a:solidFill>
              <a:latin typeface="Arial"/>
              <a:cs typeface="Arial"/>
            </a:endParaRPr>
          </a:p>
        </p:txBody>
      </p:sp>
      <p:sp>
        <p:nvSpPr>
          <p:cNvPr id="31" name="TextBox 30"/>
          <p:cNvSpPr txBox="1"/>
          <p:nvPr/>
        </p:nvSpPr>
        <p:spPr>
          <a:xfrm>
            <a:off x="1331026" y="2886904"/>
            <a:ext cx="7774485" cy="986937"/>
          </a:xfrm>
          <a:prstGeom prst="rect">
            <a:avLst/>
          </a:prstGeom>
          <a:noFill/>
        </p:spPr>
        <p:txBody>
          <a:bodyPr wrap="square" rtlCol="0">
            <a:spAutoFit/>
          </a:bodyPr>
          <a:lstStyle/>
          <a:p>
            <a:pPr>
              <a:lnSpc>
                <a:spcPct val="90000"/>
              </a:lnSpc>
            </a:pPr>
            <a:r>
              <a:rPr lang="en-US" sz="3200" b="1" dirty="0">
                <a:solidFill>
                  <a:schemeClr val="bg1"/>
                </a:solidFill>
                <a:latin typeface="Arial"/>
                <a:cs typeface="Arial"/>
              </a:rPr>
              <a:t>Capitalize on opportunities for innovation and cost </a:t>
            </a:r>
            <a:r>
              <a:rPr lang="en-US" sz="3200" b="1" dirty="0" smtClean="0">
                <a:solidFill>
                  <a:schemeClr val="bg1"/>
                </a:solidFill>
                <a:latin typeface="Arial"/>
                <a:cs typeface="Arial"/>
              </a:rPr>
              <a:t>savings.</a:t>
            </a:r>
            <a:endParaRPr lang="en-US" sz="3200" b="1" dirty="0">
              <a:solidFill>
                <a:schemeClr val="bg1"/>
              </a:solidFill>
              <a:latin typeface="Arial"/>
              <a:cs typeface="Arial"/>
            </a:endParaRPr>
          </a:p>
        </p:txBody>
      </p:sp>
      <p:sp>
        <p:nvSpPr>
          <p:cNvPr id="8" name="TextBox 7"/>
          <p:cNvSpPr txBox="1"/>
          <p:nvPr/>
        </p:nvSpPr>
        <p:spPr>
          <a:xfrm>
            <a:off x="110388" y="208338"/>
            <a:ext cx="3297101" cy="1027974"/>
          </a:xfrm>
          <a:prstGeom prst="rect">
            <a:avLst/>
          </a:prstGeom>
          <a:noFill/>
        </p:spPr>
        <p:txBody>
          <a:bodyPr wrap="square" rtlCol="0">
            <a:spAutoFit/>
          </a:bodyPr>
          <a:lstStyle/>
          <a:p>
            <a:pPr>
              <a:lnSpc>
                <a:spcPct val="80000"/>
              </a:lnSpc>
            </a:pPr>
            <a:r>
              <a:rPr lang="en-US" sz="4800" b="1" dirty="0" smtClean="0">
                <a:solidFill>
                  <a:srgbClr val="000000"/>
                </a:solidFill>
                <a:latin typeface="Arial Narrow"/>
                <a:cs typeface="Arial Narrow"/>
              </a:rPr>
              <a:t>GOALS </a:t>
            </a:r>
          </a:p>
          <a:p>
            <a:pPr>
              <a:lnSpc>
                <a:spcPct val="80000"/>
              </a:lnSpc>
            </a:pPr>
            <a:r>
              <a:rPr lang="en-US" sz="2800" dirty="0" smtClean="0">
                <a:solidFill>
                  <a:srgbClr val="000000"/>
                </a:solidFill>
                <a:latin typeface="Arial Narrow"/>
                <a:cs typeface="Arial Narrow"/>
              </a:rPr>
              <a:t>OF ACTING</a:t>
            </a:r>
            <a:endParaRPr lang="en-US" sz="2800" dirty="0">
              <a:solidFill>
                <a:srgbClr val="000000"/>
              </a:solidFill>
              <a:latin typeface="Arial Narrow"/>
              <a:cs typeface="Arial Narrow"/>
            </a:endParaRPr>
          </a:p>
        </p:txBody>
      </p:sp>
      <p:sp>
        <p:nvSpPr>
          <p:cNvPr id="15" name="TextBox 14"/>
          <p:cNvSpPr txBox="1"/>
          <p:nvPr/>
        </p:nvSpPr>
        <p:spPr>
          <a:xfrm>
            <a:off x="1395596" y="5764391"/>
            <a:ext cx="7774485" cy="978729"/>
          </a:xfrm>
          <a:prstGeom prst="rect">
            <a:avLst/>
          </a:prstGeom>
          <a:noFill/>
        </p:spPr>
        <p:txBody>
          <a:bodyPr wrap="square" rtlCol="0">
            <a:spAutoFit/>
          </a:bodyPr>
          <a:lstStyle/>
          <a:p>
            <a:pPr>
              <a:lnSpc>
                <a:spcPct val="90000"/>
              </a:lnSpc>
            </a:pPr>
            <a:r>
              <a:rPr lang="en-US" sz="3200" b="1" dirty="0" smtClean="0">
                <a:solidFill>
                  <a:schemeClr val="bg1"/>
                </a:solidFill>
                <a:latin typeface="Arial"/>
                <a:cs typeface="Arial"/>
              </a:rPr>
              <a:t>Protect the planet/corporate citizenship.</a:t>
            </a:r>
            <a:endParaRPr lang="en-US" sz="3200" b="1" dirty="0">
              <a:solidFill>
                <a:schemeClr val="bg1"/>
              </a:solidFill>
              <a:latin typeface="Arial"/>
              <a:cs typeface="Arial"/>
            </a:endParaRPr>
          </a:p>
        </p:txBody>
      </p:sp>
    </p:spTree>
    <p:extLst>
      <p:ext uri="{BB962C8B-B14F-4D97-AF65-F5344CB8AC3E}">
        <p14:creationId xmlns:p14="http://schemas.microsoft.com/office/powerpoint/2010/main" val="85699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6" grpId="0"/>
      <p:bldP spid="27" grpId="0"/>
      <p:bldP spid="28" grpId="0"/>
      <p:bldP spid="30" grpId="0"/>
      <p:bldP spid="31" grpId="0"/>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rot="20711251">
            <a:off x="-287467" y="1072620"/>
            <a:ext cx="5867400" cy="1569660"/>
          </a:xfrm>
          <a:prstGeom prst="rect">
            <a:avLst/>
          </a:prstGeom>
          <a:noFill/>
        </p:spPr>
        <p:txBody>
          <a:bodyPr wrap="square" rtlCol="0">
            <a:spAutoFit/>
          </a:bodyPr>
          <a:lstStyle/>
          <a:p>
            <a:pPr algn="ctr"/>
            <a:r>
              <a:rPr lang="en-US" sz="9600" b="1" dirty="0" smtClean="0">
                <a:solidFill>
                  <a:srgbClr val="FF0000"/>
                </a:solidFill>
                <a:latin typeface="Arial Narrow" pitchFamily="34" charset="0"/>
              </a:rPr>
              <a:t>EXERCISE</a:t>
            </a:r>
            <a:endParaRPr lang="en-US" sz="9600" b="1" dirty="0">
              <a:solidFill>
                <a:srgbClr val="FF0000"/>
              </a:solidFill>
              <a:latin typeface="Arial Narrow" pitchFamily="34" charset="0"/>
            </a:endParaRPr>
          </a:p>
        </p:txBody>
      </p:sp>
      <p:sp>
        <p:nvSpPr>
          <p:cNvPr id="3" name="TextBox 2"/>
          <p:cNvSpPr txBox="1"/>
          <p:nvPr/>
        </p:nvSpPr>
        <p:spPr>
          <a:xfrm>
            <a:off x="1369512" y="3677474"/>
            <a:ext cx="7774485" cy="1920526"/>
          </a:xfrm>
          <a:prstGeom prst="rect">
            <a:avLst/>
          </a:prstGeom>
          <a:noFill/>
        </p:spPr>
        <p:txBody>
          <a:bodyPr wrap="square" rtlCol="0">
            <a:spAutoFit/>
          </a:bodyPr>
          <a:lstStyle/>
          <a:p>
            <a:pPr>
              <a:lnSpc>
                <a:spcPct val="90000"/>
              </a:lnSpc>
            </a:pPr>
            <a:r>
              <a:rPr lang="en-US" sz="4800" b="1" spc="-300" dirty="0" smtClean="0">
                <a:solidFill>
                  <a:schemeClr val="bg1"/>
                </a:solidFill>
                <a:latin typeface="Arial Narrow" pitchFamily="34" charset="0"/>
                <a:cs typeface="Arial"/>
              </a:rPr>
              <a:t>SCENARIOS</a:t>
            </a:r>
            <a:r>
              <a:rPr lang="en-US" sz="5400" b="1" spc="-300" dirty="0" smtClean="0">
                <a:solidFill>
                  <a:schemeClr val="bg1"/>
                </a:solidFill>
                <a:latin typeface="Arial Narrow" pitchFamily="34" charset="0"/>
                <a:cs typeface="Arial"/>
              </a:rPr>
              <a:t/>
            </a:r>
            <a:br>
              <a:rPr lang="en-US" sz="5400" b="1" spc="-300" dirty="0" smtClean="0">
                <a:solidFill>
                  <a:schemeClr val="bg1"/>
                </a:solidFill>
                <a:latin typeface="Arial Narrow" pitchFamily="34" charset="0"/>
                <a:cs typeface="Arial"/>
              </a:rPr>
            </a:br>
            <a:r>
              <a:rPr lang="en-US" sz="3600" b="1" dirty="0" smtClean="0">
                <a:solidFill>
                  <a:schemeClr val="bg1"/>
                </a:solidFill>
                <a:latin typeface="Arial" pitchFamily="34" charset="0"/>
                <a:cs typeface="Arial" pitchFamily="34" charset="0"/>
              </a:rPr>
              <a:t>Talking with Internal Colleagues</a:t>
            </a:r>
          </a:p>
          <a:p>
            <a:pPr>
              <a:lnSpc>
                <a:spcPct val="90000"/>
              </a:lnSpc>
            </a:pPr>
            <a:endParaRPr lang="en-US" sz="48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6815422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N\Desktop\small gorilla.jpg">
            <a:hlinkClick r:id="rId3"/>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3400" y="0"/>
            <a:ext cx="9906000" cy="7010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415" y="48654"/>
            <a:ext cx="9144000" cy="1670510"/>
          </a:xfrm>
          <a:prstGeom prst="rect">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87185" y="345579"/>
            <a:ext cx="8603970" cy="1027974"/>
          </a:xfrm>
          <a:prstGeom prst="rect">
            <a:avLst/>
          </a:prstGeom>
          <a:noFill/>
        </p:spPr>
        <p:txBody>
          <a:bodyPr wrap="square" rtlCol="0">
            <a:spAutoFit/>
          </a:bodyPr>
          <a:lstStyle/>
          <a:p>
            <a:pPr>
              <a:lnSpc>
                <a:spcPct val="80000"/>
              </a:lnSpc>
            </a:pPr>
            <a:r>
              <a:rPr lang="en-US" sz="3200" dirty="0" smtClean="0">
                <a:solidFill>
                  <a:schemeClr val="bg1"/>
                </a:solidFill>
                <a:latin typeface="Arial Narrow"/>
                <a:cs typeface="Arial Narrow"/>
              </a:rPr>
              <a:t>SEEING </a:t>
            </a:r>
          </a:p>
          <a:p>
            <a:pPr>
              <a:lnSpc>
                <a:spcPct val="80000"/>
              </a:lnSpc>
            </a:pPr>
            <a:r>
              <a:rPr lang="en-US" sz="4400" b="1" dirty="0" smtClean="0">
                <a:solidFill>
                  <a:schemeClr val="bg1"/>
                </a:solidFill>
                <a:latin typeface="Arial Narrow"/>
                <a:cs typeface="Arial Narrow"/>
              </a:rPr>
              <a:t>THE BUSINESS OPPORTUNITY</a:t>
            </a:r>
            <a:endParaRPr lang="en-US" sz="4400" b="1" dirty="0">
              <a:solidFill>
                <a:schemeClr val="bg1"/>
              </a:solidFill>
              <a:latin typeface="Arial Narrow"/>
              <a:cs typeface="Arial Narrow"/>
            </a:endParaRPr>
          </a:p>
        </p:txBody>
      </p:sp>
    </p:spTree>
    <p:extLst>
      <p:ext uri="{BB962C8B-B14F-4D97-AF65-F5344CB8AC3E}">
        <p14:creationId xmlns:p14="http://schemas.microsoft.com/office/powerpoint/2010/main" val="10532686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rot="20711251">
            <a:off x="-287469" y="406384"/>
            <a:ext cx="5867400" cy="1569660"/>
          </a:xfrm>
          <a:prstGeom prst="rect">
            <a:avLst/>
          </a:prstGeom>
          <a:noFill/>
        </p:spPr>
        <p:txBody>
          <a:bodyPr wrap="square" rtlCol="0">
            <a:spAutoFit/>
          </a:bodyPr>
          <a:lstStyle/>
          <a:p>
            <a:pPr algn="ctr"/>
            <a:r>
              <a:rPr lang="en-US" sz="9600" b="1" dirty="0" smtClean="0">
                <a:solidFill>
                  <a:srgbClr val="FF0000"/>
                </a:solidFill>
                <a:latin typeface="Arial Narrow" pitchFamily="34" charset="0"/>
              </a:rPr>
              <a:t>EXERCISE</a:t>
            </a:r>
            <a:endParaRPr lang="en-US" sz="9600" b="1" dirty="0">
              <a:solidFill>
                <a:srgbClr val="FF0000"/>
              </a:solidFill>
              <a:latin typeface="Arial Narrow" pitchFamily="34" charset="0"/>
            </a:endParaRPr>
          </a:p>
        </p:txBody>
      </p:sp>
      <p:sp>
        <p:nvSpPr>
          <p:cNvPr id="3" name="TextBox 2"/>
          <p:cNvSpPr txBox="1"/>
          <p:nvPr/>
        </p:nvSpPr>
        <p:spPr>
          <a:xfrm>
            <a:off x="157656" y="2195469"/>
            <a:ext cx="8655266" cy="3970318"/>
          </a:xfrm>
          <a:prstGeom prst="rect">
            <a:avLst/>
          </a:prstGeom>
          <a:noFill/>
        </p:spPr>
        <p:txBody>
          <a:bodyPr wrap="square" rtlCol="0">
            <a:spAutoFit/>
          </a:bodyPr>
          <a:lstStyle/>
          <a:p>
            <a:pPr marL="914400" lvl="1" indent="-457200" defTabSz="914400">
              <a:buFont typeface="Wingdings" pitchFamily="2" charset="2"/>
              <a:buChar char="ü"/>
              <a:defRPr/>
            </a:pPr>
            <a:r>
              <a:rPr lang="en-US" sz="2800" dirty="0">
                <a:solidFill>
                  <a:schemeClr val="bg1"/>
                </a:solidFill>
                <a:sym typeface="Wingdings" pitchFamily="2" charset="2"/>
              </a:rPr>
              <a:t>What do you think would be most important to your Ingredient Procurement colleague (Revenue, Risk, or Reputation)? (Use the context at your Group.) Why?</a:t>
            </a:r>
          </a:p>
          <a:p>
            <a:pPr marL="914400" lvl="1" indent="-457200" defTabSz="914400">
              <a:buFont typeface="Wingdings" pitchFamily="2" charset="2"/>
              <a:buChar char="ü"/>
              <a:defRPr/>
            </a:pPr>
            <a:r>
              <a:rPr lang="en-US" sz="2800" dirty="0">
                <a:solidFill>
                  <a:schemeClr val="bg1"/>
                </a:solidFill>
                <a:sym typeface="Wingdings" pitchFamily="2" charset="2"/>
              </a:rPr>
              <a:t>Given their value (what’s most important to them), what would be most compelling messages to convince your colleague it was important to start thinking about this?</a:t>
            </a:r>
          </a:p>
          <a:p>
            <a:pPr marL="914400" lvl="1" indent="-457200" defTabSz="914400">
              <a:buFont typeface="Wingdings" pitchFamily="2" charset="2"/>
              <a:buChar char="ü"/>
              <a:defRPr/>
            </a:pPr>
            <a:r>
              <a:rPr lang="en-US" sz="2800" dirty="0">
                <a:solidFill>
                  <a:schemeClr val="bg1"/>
                </a:solidFill>
                <a:sym typeface="Wingdings" pitchFamily="2" charset="2"/>
              </a:rPr>
              <a:t>What’s your strongest piece of evidence? </a:t>
            </a:r>
          </a:p>
        </p:txBody>
      </p:sp>
    </p:spTree>
    <p:extLst>
      <p:ext uri="{BB962C8B-B14F-4D97-AF65-F5344CB8AC3E}">
        <p14:creationId xmlns:p14="http://schemas.microsoft.com/office/powerpoint/2010/main" val="36048419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11" name="Rectangle 10"/>
          <p:cNvSpPr/>
          <p:nvPr/>
        </p:nvSpPr>
        <p:spPr>
          <a:xfrm>
            <a:off x="0" y="4011"/>
            <a:ext cx="9144000" cy="3958389"/>
          </a:xfrm>
          <a:prstGeom prst="rect">
            <a:avLst/>
          </a:prstGeom>
          <a:gradFill>
            <a:gsLst>
              <a:gs pos="0">
                <a:schemeClr val="accent1">
                  <a:shade val="51000"/>
                  <a:satMod val="130000"/>
                  <a:alpha val="0"/>
                </a:schemeClr>
              </a:gs>
              <a:gs pos="100000">
                <a:schemeClr val="accent1">
                  <a:lumMod val="50000"/>
                  <a:alpha val="7000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6069568" y="6440269"/>
            <a:ext cx="2971800" cy="307777"/>
          </a:xfrm>
          <a:prstGeom prst="rect">
            <a:avLst/>
          </a:prstGeom>
          <a:noFill/>
        </p:spPr>
        <p:txBody>
          <a:bodyPr wrap="square" rtlCol="0">
            <a:spAutoFit/>
          </a:bodyPr>
          <a:lstStyle/>
          <a:p>
            <a:pPr algn="r"/>
            <a:r>
              <a:rPr lang="en-US" sz="1400" i="1" dirty="0">
                <a:solidFill>
                  <a:schemeClr val="bg1"/>
                </a:solidFill>
              </a:rPr>
              <a:t>P</a:t>
            </a:r>
            <a:r>
              <a:rPr lang="en-US" sz="1400" i="1" dirty="0" smtClean="0">
                <a:solidFill>
                  <a:schemeClr val="bg1"/>
                </a:solidFill>
              </a:rPr>
              <a:t>hoto credit: Wikimedia Commons</a:t>
            </a:r>
          </a:p>
        </p:txBody>
      </p:sp>
      <p:sp>
        <p:nvSpPr>
          <p:cNvPr id="10" name="TextBox 9"/>
          <p:cNvSpPr txBox="1"/>
          <p:nvPr/>
        </p:nvSpPr>
        <p:spPr>
          <a:xfrm>
            <a:off x="692776" y="342094"/>
            <a:ext cx="8069556" cy="1988237"/>
          </a:xfrm>
          <a:prstGeom prst="rect">
            <a:avLst/>
          </a:prstGeom>
          <a:noFill/>
        </p:spPr>
        <p:txBody>
          <a:bodyPr wrap="square" rtlCol="0">
            <a:spAutoFit/>
          </a:bodyPr>
          <a:lstStyle/>
          <a:p>
            <a:pPr>
              <a:lnSpc>
                <a:spcPct val="80000"/>
              </a:lnSpc>
            </a:pPr>
            <a:r>
              <a:rPr lang="en-US" sz="2600" dirty="0" smtClean="0">
                <a:solidFill>
                  <a:schemeClr val="bg1"/>
                </a:solidFill>
                <a:latin typeface="Arial Narrow"/>
                <a:cs typeface="Arial Narrow"/>
              </a:rPr>
              <a:t>SO WHAT DOES IT ALL MEAN?</a:t>
            </a:r>
          </a:p>
          <a:p>
            <a:pPr>
              <a:lnSpc>
                <a:spcPct val="80000"/>
              </a:lnSpc>
            </a:pPr>
            <a:r>
              <a:rPr lang="en-US" sz="5000" b="1" dirty="0" smtClean="0">
                <a:solidFill>
                  <a:schemeClr val="bg1"/>
                </a:solidFill>
                <a:latin typeface="Arial Narrow"/>
                <a:cs typeface="Arial Narrow"/>
              </a:rPr>
              <a:t>IDENTIFYING WASTE </a:t>
            </a:r>
          </a:p>
          <a:p>
            <a:pPr>
              <a:lnSpc>
                <a:spcPct val="80000"/>
              </a:lnSpc>
            </a:pPr>
            <a:r>
              <a:rPr lang="en-US" sz="2800" i="1" dirty="0" smtClean="0">
                <a:solidFill>
                  <a:schemeClr val="bg1"/>
                </a:solidFill>
                <a:latin typeface="Arial Narrow"/>
                <a:cs typeface="Arial Narrow"/>
              </a:rPr>
              <a:t>ALSO KNOWN AS OPPORTUNITY </a:t>
            </a:r>
          </a:p>
          <a:p>
            <a:pPr>
              <a:lnSpc>
                <a:spcPct val="80000"/>
              </a:lnSpc>
            </a:pPr>
            <a:r>
              <a:rPr lang="en-US" sz="5000" b="1" dirty="0" smtClean="0">
                <a:solidFill>
                  <a:schemeClr val="bg1"/>
                </a:solidFill>
                <a:latin typeface="Arial Narrow"/>
                <a:cs typeface="Arial Narrow"/>
              </a:rPr>
              <a:t>IN THE SUPPLY CHAIN</a:t>
            </a:r>
            <a:endParaRPr lang="en-US" sz="5000" b="1" dirty="0">
              <a:solidFill>
                <a:schemeClr val="bg1"/>
              </a:solidFill>
              <a:latin typeface="Arial Narrow"/>
              <a:cs typeface="Arial Narrow"/>
            </a:endParaRPr>
          </a:p>
        </p:txBody>
      </p:sp>
    </p:spTree>
    <p:extLst>
      <p:ext uri="{BB962C8B-B14F-4D97-AF65-F5344CB8AC3E}">
        <p14:creationId xmlns:p14="http://schemas.microsoft.com/office/powerpoint/2010/main" val="13949272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58363" y="567562"/>
            <a:ext cx="8985638" cy="6217087"/>
          </a:xfrm>
          <a:prstGeom prst="rect">
            <a:avLst/>
          </a:prstGeom>
          <a:noFill/>
        </p:spPr>
        <p:txBody>
          <a:bodyPr wrap="square" rtlCol="0">
            <a:spAutoFit/>
          </a:bodyPr>
          <a:lstStyle/>
          <a:p>
            <a:pPr lvl="0"/>
            <a:endParaRPr lang="en-US" sz="1900" dirty="0" smtClean="0">
              <a:solidFill>
                <a:schemeClr val="bg1">
                  <a:lumMod val="95000"/>
                </a:schemeClr>
              </a:solidFill>
            </a:endParaRPr>
          </a:p>
          <a:p>
            <a:pPr marL="285750" lvl="0" indent="-285750">
              <a:buFont typeface="Arial" pitchFamily="34" charset="0"/>
              <a:buChar char="•"/>
            </a:pPr>
            <a:r>
              <a:rPr lang="en-US" sz="1900" dirty="0" smtClean="0">
                <a:solidFill>
                  <a:schemeClr val="bg1">
                    <a:lumMod val="95000"/>
                  </a:schemeClr>
                </a:solidFill>
              </a:rPr>
              <a:t>The </a:t>
            </a:r>
            <a:r>
              <a:rPr lang="en-US" sz="1900" dirty="0">
                <a:solidFill>
                  <a:schemeClr val="bg1">
                    <a:lumMod val="95000"/>
                  </a:schemeClr>
                </a:solidFill>
              </a:rPr>
              <a:t>team begins the game by selecting a category and monetary value (e.g. “Carbon Accounting for $100"). </a:t>
            </a:r>
          </a:p>
          <a:p>
            <a:pPr marL="285750" lvl="0" indent="-285750">
              <a:buFont typeface="Arial" pitchFamily="34" charset="0"/>
              <a:buChar char="•"/>
            </a:pPr>
            <a:r>
              <a:rPr lang="en-US" sz="1900" dirty="0">
                <a:solidFill>
                  <a:schemeClr val="bg1">
                    <a:lumMod val="95000"/>
                  </a:schemeClr>
                </a:solidFill>
              </a:rPr>
              <a:t>The host then reads the clue, after which and only after, any player on any team can raise their hand to </a:t>
            </a:r>
            <a:r>
              <a:rPr lang="en-US" sz="1900" dirty="0" smtClean="0">
                <a:solidFill>
                  <a:schemeClr val="bg1">
                    <a:lumMod val="95000"/>
                  </a:schemeClr>
                </a:solidFill>
              </a:rPr>
              <a:t>answer. Anyone on the team may answer for their team.</a:t>
            </a:r>
          </a:p>
          <a:p>
            <a:pPr marL="285750" lvl="0" indent="-285750">
              <a:buFont typeface="Arial" pitchFamily="34" charset="0"/>
              <a:buChar char="•"/>
            </a:pPr>
            <a:r>
              <a:rPr lang="en-US" sz="1900" dirty="0" smtClean="0">
                <a:solidFill>
                  <a:schemeClr val="bg1">
                    <a:lumMod val="95000"/>
                  </a:schemeClr>
                </a:solidFill>
              </a:rPr>
              <a:t>Contestants </a:t>
            </a:r>
            <a:r>
              <a:rPr lang="en-US" sz="1900" dirty="0">
                <a:solidFill>
                  <a:schemeClr val="bg1">
                    <a:lumMod val="95000"/>
                  </a:schemeClr>
                </a:solidFill>
              </a:rPr>
              <a:t>must give the response in the form of a question (for example, “What is Climate Change”). Answers not given in the form of a question are considered </a:t>
            </a:r>
            <a:r>
              <a:rPr lang="en-US" sz="1900" dirty="0" smtClean="0">
                <a:solidFill>
                  <a:schemeClr val="bg1">
                    <a:lumMod val="95000"/>
                  </a:schemeClr>
                </a:solidFill>
              </a:rPr>
              <a:t>incorrect.</a:t>
            </a:r>
          </a:p>
          <a:p>
            <a:pPr marL="285750" lvl="0" indent="-285750">
              <a:buFont typeface="Arial" pitchFamily="34" charset="0"/>
              <a:buChar char="•"/>
            </a:pPr>
            <a:r>
              <a:rPr lang="en-US" sz="1900" dirty="0" smtClean="0">
                <a:solidFill>
                  <a:schemeClr val="bg1">
                    <a:lumMod val="95000"/>
                  </a:schemeClr>
                </a:solidFill>
              </a:rPr>
              <a:t>Teams </a:t>
            </a:r>
            <a:r>
              <a:rPr lang="en-US" sz="1900" dirty="0">
                <a:solidFill>
                  <a:schemeClr val="bg1">
                    <a:lumMod val="95000"/>
                  </a:schemeClr>
                </a:solidFill>
              </a:rPr>
              <a:t>may discuss responses prior to raising their hands, but all conversation must stop when someone is called upon. The person who raises his/.her hand must be the same person that gives the response.</a:t>
            </a:r>
          </a:p>
          <a:p>
            <a:pPr marL="285750" lvl="0" indent="-285750">
              <a:buFont typeface="Arial" pitchFamily="34" charset="0"/>
              <a:buChar char="•"/>
            </a:pPr>
            <a:r>
              <a:rPr lang="en-US" sz="1900" dirty="0">
                <a:solidFill>
                  <a:schemeClr val="bg1">
                    <a:lumMod val="95000"/>
                  </a:schemeClr>
                </a:solidFill>
              </a:rPr>
              <a:t>Answers not given in the form of a question are considered incorrect. </a:t>
            </a:r>
          </a:p>
          <a:p>
            <a:pPr marL="285750" lvl="0" indent="-285750">
              <a:buFont typeface="Arial" pitchFamily="34" charset="0"/>
              <a:buChar char="•"/>
            </a:pPr>
            <a:r>
              <a:rPr lang="en-US" sz="1900" dirty="0">
                <a:solidFill>
                  <a:schemeClr val="bg1">
                    <a:lumMod val="95000"/>
                  </a:schemeClr>
                </a:solidFill>
              </a:rPr>
              <a:t>Teams may discuss responses prior to raising their hands, but all conversation must stop when someone is called upon. The person who raises his/.her hand must be the same person that gives the response.</a:t>
            </a:r>
          </a:p>
          <a:p>
            <a:pPr marL="285750" lvl="0" indent="-285750">
              <a:buFont typeface="Arial" pitchFamily="34" charset="0"/>
              <a:buChar char="•"/>
            </a:pPr>
            <a:r>
              <a:rPr lang="en-US" sz="1900" dirty="0">
                <a:solidFill>
                  <a:schemeClr val="bg1">
                    <a:lumMod val="95000"/>
                  </a:schemeClr>
                </a:solidFill>
              </a:rPr>
              <a:t>A correct response earns the dollar value of the clue. The team that responds correctly will select the next clue. If the player gives an incorrect response or fails to answer in time (10 sec), that amount is deducted from the team’s score and another team may answer the clue. If no correct response is given, the host reads the correct response, and the team who originally chose the question maintains control of the game.</a:t>
            </a:r>
          </a:p>
          <a:p>
            <a:endParaRPr lang="en-US" dirty="0"/>
          </a:p>
        </p:txBody>
      </p:sp>
      <p:sp>
        <p:nvSpPr>
          <p:cNvPr id="3" name="TextBox 2"/>
          <p:cNvSpPr txBox="1"/>
          <p:nvPr/>
        </p:nvSpPr>
        <p:spPr>
          <a:xfrm>
            <a:off x="158362" y="137537"/>
            <a:ext cx="8603970" cy="634020"/>
          </a:xfrm>
          <a:prstGeom prst="rect">
            <a:avLst/>
          </a:prstGeom>
          <a:noFill/>
        </p:spPr>
        <p:txBody>
          <a:bodyPr wrap="square" rtlCol="0">
            <a:spAutoFit/>
          </a:bodyPr>
          <a:lstStyle/>
          <a:p>
            <a:pPr>
              <a:lnSpc>
                <a:spcPct val="80000"/>
              </a:lnSpc>
            </a:pPr>
            <a:r>
              <a:rPr lang="en-US" sz="4400" b="1" dirty="0" smtClean="0">
                <a:solidFill>
                  <a:schemeClr val="bg1"/>
                </a:solidFill>
                <a:latin typeface="Arial Narrow"/>
                <a:cs typeface="Arial Narrow"/>
              </a:rPr>
              <a:t>RULES OF THE GAME</a:t>
            </a:r>
            <a:endParaRPr lang="en-US" sz="2800" b="1" dirty="0" smtClean="0">
              <a:solidFill>
                <a:schemeClr val="bg1"/>
              </a:solidFill>
              <a:latin typeface="Arial Narrow"/>
              <a:cs typeface="Arial Narrow"/>
            </a:endParaRPr>
          </a:p>
        </p:txBody>
      </p:sp>
    </p:spTree>
    <p:extLst>
      <p:ext uri="{BB962C8B-B14F-4D97-AF65-F5344CB8AC3E}">
        <p14:creationId xmlns:p14="http://schemas.microsoft.com/office/powerpoint/2010/main" val="22423916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981200"/>
            <a:ext cx="9144000" cy="4876799"/>
          </a:xfrm>
          <a:prstGeom prst="rect">
            <a:avLst/>
          </a:prstGeom>
        </p:spPr>
      </p:pic>
      <p:sp>
        <p:nvSpPr>
          <p:cNvPr id="54" name="TextBox 53"/>
          <p:cNvSpPr txBox="1"/>
          <p:nvPr/>
        </p:nvSpPr>
        <p:spPr>
          <a:xfrm>
            <a:off x="20009" y="279287"/>
            <a:ext cx="9041207" cy="535531"/>
          </a:xfrm>
          <a:prstGeom prst="rect">
            <a:avLst/>
          </a:prstGeom>
          <a:noFill/>
        </p:spPr>
        <p:txBody>
          <a:bodyPr wrap="square" rtlCol="0">
            <a:spAutoFit/>
          </a:bodyPr>
          <a:lstStyle/>
          <a:p>
            <a:pPr>
              <a:lnSpc>
                <a:spcPct val="80000"/>
              </a:lnSpc>
            </a:pPr>
            <a:r>
              <a:rPr lang="en-US" sz="3600" b="1" dirty="0" smtClean="0">
                <a:solidFill>
                  <a:srgbClr val="FF0000"/>
                </a:solidFill>
                <a:latin typeface="Arial Narrow"/>
                <a:cs typeface="Arial Narrow"/>
              </a:rPr>
              <a:t>UP NEXT</a:t>
            </a:r>
            <a:endParaRPr lang="en-US" sz="3600" b="1" dirty="0">
              <a:solidFill>
                <a:srgbClr val="FF0000"/>
              </a:solidFill>
              <a:latin typeface="Arial Narrow"/>
              <a:cs typeface="Arial Narrow"/>
            </a:endParaRPr>
          </a:p>
        </p:txBody>
      </p:sp>
      <p:sp>
        <p:nvSpPr>
          <p:cNvPr id="52" name="TextBox 51"/>
          <p:cNvSpPr txBox="1"/>
          <p:nvPr/>
        </p:nvSpPr>
        <p:spPr>
          <a:xfrm>
            <a:off x="36942" y="762936"/>
            <a:ext cx="8941491" cy="387798"/>
          </a:xfrm>
          <a:prstGeom prst="rect">
            <a:avLst/>
          </a:prstGeom>
          <a:noFill/>
        </p:spPr>
        <p:txBody>
          <a:bodyPr wrap="square" rtlCol="0">
            <a:spAutoFit/>
          </a:bodyPr>
          <a:lstStyle/>
          <a:p>
            <a:pPr>
              <a:lnSpc>
                <a:spcPct val="80000"/>
              </a:lnSpc>
            </a:pPr>
            <a:r>
              <a:rPr lang="en-US" sz="2400" dirty="0" smtClean="0">
                <a:solidFill>
                  <a:schemeClr val="bg1"/>
                </a:solidFill>
                <a:latin typeface="Arial Narrow" pitchFamily="34" charset="0"/>
                <a:cs typeface="Arial"/>
              </a:rPr>
              <a:t>Module 3: IN </a:t>
            </a:r>
            <a:r>
              <a:rPr lang="en-US" sz="2400" dirty="0">
                <a:solidFill>
                  <a:schemeClr val="bg1"/>
                </a:solidFill>
                <a:latin typeface="Arial Narrow" pitchFamily="34" charset="0"/>
                <a:cs typeface="Arial"/>
              </a:rPr>
              <a:t>ACTION: </a:t>
            </a:r>
            <a:r>
              <a:rPr lang="en-US" sz="2400" dirty="0" smtClean="0">
                <a:solidFill>
                  <a:schemeClr val="bg1"/>
                </a:solidFill>
                <a:latin typeface="Arial Narrow" pitchFamily="34" charset="0"/>
                <a:cs typeface="Arial"/>
              </a:rPr>
              <a:t>OPPORTUNITIES ALONG </a:t>
            </a:r>
            <a:r>
              <a:rPr lang="en-US" sz="2400" smtClean="0">
                <a:solidFill>
                  <a:schemeClr val="bg1"/>
                </a:solidFill>
                <a:latin typeface="Arial Narrow" pitchFamily="34" charset="0"/>
                <a:cs typeface="Arial"/>
              </a:rPr>
              <a:t>THE VALUE </a:t>
            </a:r>
            <a:r>
              <a:rPr lang="en-US" sz="2400" dirty="0" smtClean="0">
                <a:solidFill>
                  <a:schemeClr val="bg1"/>
                </a:solidFill>
                <a:latin typeface="Arial Narrow" pitchFamily="34" charset="0"/>
                <a:cs typeface="Arial"/>
              </a:rPr>
              <a:t>CHAIN</a:t>
            </a:r>
            <a:endParaRPr lang="en-US" sz="2400" dirty="0">
              <a:solidFill>
                <a:schemeClr val="bg1"/>
              </a:solidFill>
              <a:latin typeface="Arial Narrow" pitchFamily="34" charset="0"/>
              <a:cs typeface="Arial"/>
            </a:endParaRPr>
          </a:p>
        </p:txBody>
      </p:sp>
      <p:pic>
        <p:nvPicPr>
          <p:cNvPr id="12" name="Picture 2" descr="C:\Users\N\Desktop\263px-WWF_logo.svg.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352959" y="5805666"/>
            <a:ext cx="625475" cy="9275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512357" y="6510940"/>
            <a:ext cx="1837783" cy="250593"/>
          </a:xfrm>
          <a:prstGeom prst="rect">
            <a:avLst/>
          </a:prstGeom>
          <a:noFill/>
        </p:spPr>
        <p:txBody>
          <a:bodyPr wrap="square" rtlCol="0">
            <a:spAutoFit/>
          </a:bodyPr>
          <a:lstStyle/>
          <a:p>
            <a:pPr algn="r"/>
            <a:r>
              <a:rPr lang="en-US" sz="1000" i="1" dirty="0" smtClean="0">
                <a:solidFill>
                  <a:schemeClr val="bg1"/>
                </a:solidFill>
                <a:latin typeface="Arial" pitchFamily="34" charset="0"/>
                <a:cs typeface="Arial" pitchFamily="34" charset="0"/>
              </a:rPr>
              <a:t>in partnership with </a:t>
            </a:r>
            <a:endParaRPr lang="en-US" sz="1000" i="1" dirty="0">
              <a:solidFill>
                <a:schemeClr val="bg1"/>
              </a:solidFill>
              <a:latin typeface="Arial" pitchFamily="34" charset="0"/>
              <a:cs typeface="Arial" pitchFamily="34" charset="0"/>
            </a:endParaRPr>
          </a:p>
        </p:txBody>
      </p:sp>
      <p:pic>
        <p:nvPicPr>
          <p:cNvPr id="16" name="Picture 15" descr="bottle_new.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94084" y="3356531"/>
            <a:ext cx="896978" cy="896978"/>
          </a:xfrm>
          <a:prstGeom prst="rect">
            <a:avLst/>
          </a:prstGeom>
        </p:spPr>
      </p:pic>
      <p:pic>
        <p:nvPicPr>
          <p:cNvPr id="17" name="Picture 16" descr="refridgeration_new.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94084" y="5083883"/>
            <a:ext cx="896978" cy="896978"/>
          </a:xfrm>
          <a:prstGeom prst="rect">
            <a:avLst/>
          </a:prstGeom>
        </p:spPr>
      </p:pic>
      <p:pic>
        <p:nvPicPr>
          <p:cNvPr id="18" name="Picture 17" descr="tractor_new.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994084" y="2492855"/>
            <a:ext cx="896978" cy="896978"/>
          </a:xfrm>
          <a:prstGeom prst="rect">
            <a:avLst/>
          </a:prstGeom>
        </p:spPr>
      </p:pic>
      <p:pic>
        <p:nvPicPr>
          <p:cNvPr id="19" name="Picture 18" descr="truck_new.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94084" y="4220207"/>
            <a:ext cx="896978" cy="896978"/>
          </a:xfrm>
          <a:prstGeom prst="rect">
            <a:avLst/>
          </a:prstGeom>
        </p:spPr>
      </p:pic>
    </p:spTree>
    <p:extLst>
      <p:ext uri="{BB962C8B-B14F-4D97-AF65-F5344CB8AC3E}">
        <p14:creationId xmlns:p14="http://schemas.microsoft.com/office/powerpoint/2010/main" val="137997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500"/>
                            </p:stCondLst>
                            <p:childTnLst>
                              <p:par>
                                <p:cTn id="13" presetID="10" presetClass="entr" presetSubtype="0" fill="hold" nodeType="afterEffect">
                                  <p:stCondLst>
                                    <p:cond delay="25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2250"/>
                            </p:stCondLst>
                            <p:childTnLst>
                              <p:par>
                                <p:cTn id="17" presetID="10" presetClass="entr" presetSubtype="0" fill="hold" nodeType="afterEffect">
                                  <p:stCondLst>
                                    <p:cond delay="25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Desktop\gorilla-7006721e3016faca7f3682d868491bd78c32d844-s40.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415" y="-25908"/>
            <a:ext cx="9189485" cy="68839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415" y="48654"/>
            <a:ext cx="9144000" cy="1670510"/>
          </a:xfrm>
          <a:prstGeom prst="rect">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87185" y="345579"/>
            <a:ext cx="8603970" cy="1027974"/>
          </a:xfrm>
          <a:prstGeom prst="rect">
            <a:avLst/>
          </a:prstGeom>
          <a:noFill/>
        </p:spPr>
        <p:txBody>
          <a:bodyPr wrap="square" rtlCol="0">
            <a:spAutoFit/>
          </a:bodyPr>
          <a:lstStyle/>
          <a:p>
            <a:pPr>
              <a:lnSpc>
                <a:spcPct val="80000"/>
              </a:lnSpc>
            </a:pPr>
            <a:r>
              <a:rPr lang="en-US" sz="3200" dirty="0" smtClean="0">
                <a:solidFill>
                  <a:schemeClr val="bg1"/>
                </a:solidFill>
                <a:latin typeface="Arial Narrow"/>
                <a:cs typeface="Arial Narrow"/>
              </a:rPr>
              <a:t>SEEING </a:t>
            </a:r>
          </a:p>
          <a:p>
            <a:pPr>
              <a:lnSpc>
                <a:spcPct val="80000"/>
              </a:lnSpc>
            </a:pPr>
            <a:r>
              <a:rPr lang="en-US" sz="4400" b="1" dirty="0" smtClean="0">
                <a:solidFill>
                  <a:schemeClr val="bg1"/>
                </a:solidFill>
                <a:latin typeface="Arial Narrow"/>
                <a:cs typeface="Arial Narrow"/>
              </a:rPr>
              <a:t>THE BUSINESS OPPORTUNITY</a:t>
            </a:r>
            <a:endParaRPr lang="en-US" sz="4400" b="1" dirty="0">
              <a:solidFill>
                <a:schemeClr val="bg1"/>
              </a:solidFill>
              <a:latin typeface="Arial Narrow"/>
              <a:cs typeface="Arial Narrow"/>
            </a:endParaRPr>
          </a:p>
        </p:txBody>
      </p:sp>
    </p:spTree>
    <p:extLst>
      <p:ext uri="{BB962C8B-B14F-4D97-AF65-F5344CB8AC3E}">
        <p14:creationId xmlns:p14="http://schemas.microsoft.com/office/powerpoint/2010/main" val="23007307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ounded Rectangle 107"/>
          <p:cNvSpPr/>
          <p:nvPr/>
        </p:nvSpPr>
        <p:spPr>
          <a:xfrm>
            <a:off x="7331511" y="4902787"/>
            <a:ext cx="1476078" cy="923330"/>
          </a:xfrm>
          <a:prstGeom prst="roundRect">
            <a:avLst>
              <a:gd name="adj" fmla="val 6062"/>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1952718" y="1621216"/>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95" name="Oval 94"/>
          <p:cNvSpPr/>
          <p:nvPr/>
        </p:nvSpPr>
        <p:spPr>
          <a:xfrm>
            <a:off x="2027533" y="2658805"/>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sp>
        <p:nvSpPr>
          <p:cNvPr id="67" name="Rounded Rectangle 66"/>
          <p:cNvSpPr/>
          <p:nvPr/>
        </p:nvSpPr>
        <p:spPr bwMode="auto">
          <a:xfrm>
            <a:off x="1952718" y="2017166"/>
            <a:ext cx="1675185" cy="469649"/>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mn-cs"/>
              </a:rPr>
              <a:t>PACKAGING</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mn-cs"/>
            </a:endParaRPr>
          </a:p>
        </p:txBody>
      </p:sp>
      <p:pic>
        <p:nvPicPr>
          <p:cNvPr id="88" name="Picture 87" descr="Plant_Bottle_v02.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31824" y="2718272"/>
            <a:ext cx="479368" cy="1363045"/>
          </a:xfrm>
          <a:prstGeom prst="rect">
            <a:avLst/>
          </a:prstGeom>
        </p:spPr>
      </p:pic>
      <p:sp>
        <p:nvSpPr>
          <p:cNvPr id="100" name="Rounded Rectangle 99"/>
          <p:cNvSpPr/>
          <p:nvPr/>
        </p:nvSpPr>
        <p:spPr>
          <a:xfrm>
            <a:off x="7353296" y="1621216"/>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101" name="Oval 100"/>
          <p:cNvSpPr/>
          <p:nvPr/>
        </p:nvSpPr>
        <p:spPr>
          <a:xfrm>
            <a:off x="7428111" y="2658805"/>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sp>
        <p:nvSpPr>
          <p:cNvPr id="76" name="Rounded Rectangle 75"/>
          <p:cNvSpPr/>
          <p:nvPr/>
        </p:nvSpPr>
        <p:spPr bwMode="auto">
          <a:xfrm>
            <a:off x="7335785" y="2017166"/>
            <a:ext cx="1675185" cy="469649"/>
          </a:xfrm>
          <a:prstGeom prst="roundRect">
            <a:avLst>
              <a:gd name="adj" fmla="val 10926"/>
            </a:avLst>
          </a:prstGeom>
          <a:solidFill>
            <a:srgbClr val="494949"/>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mn-cs"/>
              </a:rPr>
              <a:t>REFRIGERATION</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mn-cs"/>
            </a:endParaRPr>
          </a:p>
        </p:txBody>
      </p:sp>
      <p:sp>
        <p:nvSpPr>
          <p:cNvPr id="93" name="Rounded Rectangle 92"/>
          <p:cNvSpPr/>
          <p:nvPr/>
        </p:nvSpPr>
        <p:spPr>
          <a:xfrm>
            <a:off x="171190" y="1621216"/>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64" name="Rounded Rectangle 63"/>
          <p:cNvSpPr/>
          <p:nvPr/>
        </p:nvSpPr>
        <p:spPr bwMode="auto">
          <a:xfrm>
            <a:off x="158362" y="2017166"/>
            <a:ext cx="1675185" cy="469649"/>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1" indent="0" algn="ctr" defTabSz="914400" eaLnBrk="1" fontAlgn="base" latinLnBrk="0" hangingPunct="1">
              <a:lnSpc>
                <a:spcPct val="100000"/>
              </a:lnSpc>
              <a:spcBef>
                <a:spcPct val="0"/>
              </a:spcBef>
              <a:spcAft>
                <a:spcPct val="50000"/>
              </a:spcAft>
              <a:buClr>
                <a:srgbClr val="CC0000"/>
              </a:buClr>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Arial Rounded MT Bold"/>
              </a:rPr>
              <a:t>INGREDIENTS</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Arial Rounded MT Bold"/>
            </a:endParaRPr>
          </a:p>
        </p:txBody>
      </p:sp>
      <p:sp>
        <p:nvSpPr>
          <p:cNvPr id="65" name="Oval 64"/>
          <p:cNvSpPr/>
          <p:nvPr/>
        </p:nvSpPr>
        <p:spPr>
          <a:xfrm>
            <a:off x="246005" y="2658805"/>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sp>
        <p:nvSpPr>
          <p:cNvPr id="98" name="Rounded Rectangle 97"/>
          <p:cNvSpPr/>
          <p:nvPr/>
        </p:nvSpPr>
        <p:spPr>
          <a:xfrm>
            <a:off x="5570655" y="1621216"/>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73" name="Rounded Rectangle 72"/>
          <p:cNvSpPr/>
          <p:nvPr/>
        </p:nvSpPr>
        <p:spPr bwMode="auto">
          <a:xfrm>
            <a:off x="5541430" y="2017166"/>
            <a:ext cx="1675185" cy="469649"/>
          </a:xfrm>
          <a:prstGeom prst="roundRect">
            <a:avLst>
              <a:gd name="adj" fmla="val 13658"/>
            </a:avLst>
          </a:prstGeom>
          <a:solidFill>
            <a:srgbClr val="494949"/>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mn-cs"/>
              </a:rPr>
              <a:t>DISTRIBUTION</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mn-cs"/>
            </a:endParaRPr>
          </a:p>
        </p:txBody>
      </p:sp>
      <p:sp>
        <p:nvSpPr>
          <p:cNvPr id="99" name="Oval 98"/>
          <p:cNvSpPr/>
          <p:nvPr/>
        </p:nvSpPr>
        <p:spPr>
          <a:xfrm>
            <a:off x="5645470" y="2658805"/>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sp>
        <p:nvSpPr>
          <p:cNvPr id="25" name="TextBox 24"/>
          <p:cNvSpPr txBox="1"/>
          <p:nvPr/>
        </p:nvSpPr>
        <p:spPr>
          <a:xfrm>
            <a:off x="130281" y="4531499"/>
            <a:ext cx="1927119" cy="929485"/>
          </a:xfrm>
          <a:prstGeom prst="rect">
            <a:avLst/>
          </a:prstGeom>
          <a:noFill/>
        </p:spPr>
        <p:txBody>
          <a:bodyPr wrap="square" rtlCol="0">
            <a:spAutoFit/>
          </a:bodyPr>
          <a:lstStyle/>
          <a:p>
            <a:pPr algn="ctr">
              <a:lnSpc>
                <a:spcPct val="80000"/>
              </a:lnSpc>
            </a:pPr>
            <a:r>
              <a:rPr lang="en-US" sz="2800" b="1" dirty="0" smtClean="0">
                <a:latin typeface="Arial"/>
                <a:cs typeface="Arial"/>
              </a:rPr>
              <a:t>13%</a:t>
            </a:r>
          </a:p>
          <a:p>
            <a:pPr algn="ctr">
              <a:lnSpc>
                <a:spcPct val="80000"/>
              </a:lnSpc>
            </a:pPr>
            <a:r>
              <a:rPr lang="en-US" sz="2000" b="1" dirty="0">
                <a:solidFill>
                  <a:schemeClr val="bg1">
                    <a:lumMod val="50000"/>
                  </a:schemeClr>
                </a:solidFill>
                <a:latin typeface="Arial Narrow" pitchFamily="34" charset="0"/>
              </a:rPr>
              <a:t>CO</a:t>
            </a:r>
            <a:r>
              <a:rPr lang="en-US" sz="2000" b="1" baseline="-25000" dirty="0">
                <a:solidFill>
                  <a:schemeClr val="bg1">
                    <a:lumMod val="50000"/>
                  </a:schemeClr>
                </a:solidFill>
                <a:latin typeface="Arial Narrow" pitchFamily="34" charset="0"/>
              </a:rPr>
              <a:t>2</a:t>
            </a:r>
            <a:r>
              <a:rPr lang="en-US" sz="2000" b="1" dirty="0">
                <a:solidFill>
                  <a:schemeClr val="bg1">
                    <a:lumMod val="50000"/>
                  </a:schemeClr>
                </a:solidFill>
                <a:latin typeface="Arial Narrow" pitchFamily="34" charset="0"/>
              </a:rPr>
              <a:t>e</a:t>
            </a:r>
          </a:p>
          <a:p>
            <a:pPr algn="ctr">
              <a:lnSpc>
                <a:spcPct val="80000"/>
              </a:lnSpc>
            </a:pPr>
            <a:endParaRPr lang="en-US" sz="2000" b="1" dirty="0" smtClean="0">
              <a:solidFill>
                <a:schemeClr val="bg1">
                  <a:lumMod val="50000"/>
                </a:schemeClr>
              </a:solidFill>
              <a:latin typeface="Arial Narrow" pitchFamily="34" charset="0"/>
              <a:cs typeface="Arial"/>
            </a:endParaRPr>
          </a:p>
        </p:txBody>
      </p:sp>
      <p:sp>
        <p:nvSpPr>
          <p:cNvPr id="26" name="TextBox 25"/>
          <p:cNvSpPr txBox="1"/>
          <p:nvPr/>
        </p:nvSpPr>
        <p:spPr>
          <a:xfrm>
            <a:off x="1828800" y="4531499"/>
            <a:ext cx="1927119" cy="683264"/>
          </a:xfrm>
          <a:prstGeom prst="rect">
            <a:avLst/>
          </a:prstGeom>
          <a:noFill/>
        </p:spPr>
        <p:txBody>
          <a:bodyPr wrap="square" rtlCol="0">
            <a:spAutoFit/>
          </a:bodyPr>
          <a:lstStyle/>
          <a:p>
            <a:pPr algn="ctr">
              <a:lnSpc>
                <a:spcPct val="80000"/>
              </a:lnSpc>
            </a:pPr>
            <a:r>
              <a:rPr lang="en-US" sz="2800" b="1" dirty="0" smtClean="0">
                <a:latin typeface="Arial"/>
                <a:cs typeface="Arial"/>
              </a:rPr>
              <a:t>38%</a:t>
            </a:r>
          </a:p>
          <a:p>
            <a:pPr algn="ctr">
              <a:lnSpc>
                <a:spcPct val="80000"/>
              </a:lnSpc>
            </a:pPr>
            <a:r>
              <a:rPr lang="en-US" sz="2000" b="1" dirty="0">
                <a:solidFill>
                  <a:schemeClr val="bg1">
                    <a:lumMod val="50000"/>
                  </a:schemeClr>
                </a:solidFill>
                <a:latin typeface="Arial Narrow" pitchFamily="34" charset="0"/>
              </a:rPr>
              <a:t>CO</a:t>
            </a:r>
            <a:r>
              <a:rPr lang="en-US" sz="2000" b="1" baseline="-25000" dirty="0">
                <a:solidFill>
                  <a:schemeClr val="bg1">
                    <a:lumMod val="50000"/>
                  </a:schemeClr>
                </a:solidFill>
                <a:latin typeface="Arial Narrow" pitchFamily="34" charset="0"/>
              </a:rPr>
              <a:t>2</a:t>
            </a:r>
            <a:r>
              <a:rPr lang="en-US" sz="2000" b="1" dirty="0">
                <a:solidFill>
                  <a:schemeClr val="bg1">
                    <a:lumMod val="50000"/>
                  </a:schemeClr>
                </a:solidFill>
                <a:latin typeface="Arial Narrow" pitchFamily="34" charset="0"/>
              </a:rPr>
              <a:t>e</a:t>
            </a:r>
          </a:p>
        </p:txBody>
      </p:sp>
      <p:grpSp>
        <p:nvGrpSpPr>
          <p:cNvPr id="6" name="Group 5"/>
          <p:cNvGrpSpPr/>
          <p:nvPr/>
        </p:nvGrpSpPr>
        <p:grpSpPr>
          <a:xfrm>
            <a:off x="3635481" y="1621216"/>
            <a:ext cx="2074135" cy="3593547"/>
            <a:chOff x="3635481" y="1265623"/>
            <a:chExt cx="2074135" cy="3593547"/>
          </a:xfrm>
        </p:grpSpPr>
        <p:grpSp>
          <p:nvGrpSpPr>
            <p:cNvPr id="3" name="Group 2"/>
            <p:cNvGrpSpPr/>
            <p:nvPr/>
          </p:nvGrpSpPr>
          <p:grpSpPr>
            <a:xfrm>
              <a:off x="3747074" y="1265623"/>
              <a:ext cx="1681636" cy="2663625"/>
              <a:chOff x="3747074" y="1265623"/>
              <a:chExt cx="1681636" cy="2663625"/>
            </a:xfrm>
          </p:grpSpPr>
          <p:sp>
            <p:nvSpPr>
              <p:cNvPr id="96" name="Rounded Rectangle 95"/>
              <p:cNvSpPr/>
              <p:nvPr/>
            </p:nvSpPr>
            <p:spPr>
              <a:xfrm>
                <a:off x="3764539" y="1265623"/>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70" name="Rounded Rectangle 69"/>
              <p:cNvSpPr/>
              <p:nvPr/>
            </p:nvSpPr>
            <p:spPr bwMode="auto">
              <a:xfrm>
                <a:off x="3747074" y="1661573"/>
                <a:ext cx="1675185" cy="469649"/>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1" indent="0" algn="ctr" defTabSz="914400" eaLnBrk="1" fontAlgn="base" latinLnBrk="0" hangingPunct="1">
                  <a:lnSpc>
                    <a:spcPct val="100000"/>
                  </a:lnSpc>
                  <a:spcBef>
                    <a:spcPct val="0"/>
                  </a:spcBef>
                  <a:spcAft>
                    <a:spcPct val="50000"/>
                  </a:spcAft>
                  <a:buClr>
                    <a:srgbClr val="CC0000"/>
                  </a:buClr>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Arial Rounded MT Bold"/>
                  </a:rPr>
                  <a:t>MANUFACTURING</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Arial Rounded MT Bold"/>
                </a:endParaRPr>
              </a:p>
            </p:txBody>
          </p:sp>
          <p:sp>
            <p:nvSpPr>
              <p:cNvPr id="97" name="Oval 96"/>
              <p:cNvSpPr/>
              <p:nvPr/>
            </p:nvSpPr>
            <p:spPr>
              <a:xfrm>
                <a:off x="3839354" y="2303212"/>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pic>
            <p:nvPicPr>
              <p:cNvPr id="91" name="Picture 90" descr="Bottling_Facility.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13696" y="2601965"/>
                <a:ext cx="1615014" cy="756196"/>
              </a:xfrm>
              <a:prstGeom prst="rect">
                <a:avLst/>
              </a:prstGeom>
            </p:spPr>
          </p:pic>
        </p:grpSp>
        <p:sp>
          <p:nvSpPr>
            <p:cNvPr id="27" name="TextBox 26"/>
            <p:cNvSpPr txBox="1"/>
            <p:nvPr/>
          </p:nvSpPr>
          <p:spPr>
            <a:xfrm>
              <a:off x="3635481" y="4175906"/>
              <a:ext cx="2074135" cy="683264"/>
            </a:xfrm>
            <a:prstGeom prst="rect">
              <a:avLst/>
            </a:prstGeom>
            <a:noFill/>
          </p:spPr>
          <p:txBody>
            <a:bodyPr wrap="square" rtlCol="0">
              <a:spAutoFit/>
            </a:bodyPr>
            <a:lstStyle/>
            <a:p>
              <a:pPr algn="ctr">
                <a:lnSpc>
                  <a:spcPct val="80000"/>
                </a:lnSpc>
              </a:pPr>
              <a:r>
                <a:rPr lang="en-US" sz="2800" b="1" dirty="0" smtClean="0">
                  <a:latin typeface="Arial"/>
                  <a:cs typeface="Arial"/>
                </a:rPr>
                <a:t>9%</a:t>
              </a:r>
            </a:p>
            <a:p>
              <a:pPr algn="ctr">
                <a:lnSpc>
                  <a:spcPct val="80000"/>
                </a:lnSpc>
              </a:pPr>
              <a:r>
                <a:rPr lang="en-US" sz="2000" b="1" dirty="0">
                  <a:solidFill>
                    <a:schemeClr val="bg1">
                      <a:lumMod val="50000"/>
                    </a:schemeClr>
                  </a:solidFill>
                  <a:latin typeface="Arial Narrow" pitchFamily="34" charset="0"/>
                </a:rPr>
                <a:t>CO</a:t>
              </a:r>
              <a:r>
                <a:rPr lang="en-US" sz="2000" b="1" baseline="-25000" dirty="0">
                  <a:solidFill>
                    <a:schemeClr val="bg1">
                      <a:lumMod val="50000"/>
                    </a:schemeClr>
                  </a:solidFill>
                  <a:latin typeface="Arial Narrow" pitchFamily="34" charset="0"/>
                </a:rPr>
                <a:t>2</a:t>
              </a:r>
              <a:r>
                <a:rPr lang="en-US" sz="2000" b="1" dirty="0">
                  <a:solidFill>
                    <a:schemeClr val="bg1">
                      <a:lumMod val="50000"/>
                    </a:schemeClr>
                  </a:solidFill>
                  <a:latin typeface="Arial Narrow" pitchFamily="34" charset="0"/>
                </a:rPr>
                <a:t>e</a:t>
              </a:r>
            </a:p>
          </p:txBody>
        </p:sp>
      </p:grpSp>
      <p:sp>
        <p:nvSpPr>
          <p:cNvPr id="28" name="TextBox 27"/>
          <p:cNvSpPr txBox="1"/>
          <p:nvPr/>
        </p:nvSpPr>
        <p:spPr>
          <a:xfrm>
            <a:off x="5486400" y="4531499"/>
            <a:ext cx="2074135" cy="683264"/>
          </a:xfrm>
          <a:prstGeom prst="rect">
            <a:avLst/>
          </a:prstGeom>
          <a:noFill/>
        </p:spPr>
        <p:txBody>
          <a:bodyPr wrap="square" rtlCol="0">
            <a:spAutoFit/>
          </a:bodyPr>
          <a:lstStyle/>
          <a:p>
            <a:pPr algn="ctr">
              <a:lnSpc>
                <a:spcPct val="80000"/>
              </a:lnSpc>
            </a:pPr>
            <a:r>
              <a:rPr lang="en-US" sz="2800" b="1" dirty="0" smtClean="0">
                <a:latin typeface="Arial"/>
                <a:cs typeface="Arial"/>
              </a:rPr>
              <a:t>8%</a:t>
            </a:r>
          </a:p>
          <a:p>
            <a:pPr algn="ctr">
              <a:lnSpc>
                <a:spcPct val="80000"/>
              </a:lnSpc>
            </a:pPr>
            <a:r>
              <a:rPr lang="en-US" sz="2000" b="1" dirty="0">
                <a:solidFill>
                  <a:schemeClr val="bg1">
                    <a:lumMod val="50000"/>
                  </a:schemeClr>
                </a:solidFill>
                <a:latin typeface="Arial Narrow" pitchFamily="34" charset="0"/>
              </a:rPr>
              <a:t>CO</a:t>
            </a:r>
            <a:r>
              <a:rPr lang="en-US" sz="2000" b="1" baseline="-25000" dirty="0">
                <a:solidFill>
                  <a:schemeClr val="bg1">
                    <a:lumMod val="50000"/>
                  </a:schemeClr>
                </a:solidFill>
                <a:latin typeface="Arial Narrow" pitchFamily="34" charset="0"/>
              </a:rPr>
              <a:t>2</a:t>
            </a:r>
            <a:r>
              <a:rPr lang="en-US" sz="2000" b="1" dirty="0">
                <a:solidFill>
                  <a:schemeClr val="bg1">
                    <a:lumMod val="50000"/>
                  </a:schemeClr>
                </a:solidFill>
                <a:latin typeface="Arial Narrow" pitchFamily="34" charset="0"/>
              </a:rPr>
              <a:t>e</a:t>
            </a:r>
          </a:p>
        </p:txBody>
      </p:sp>
      <p:sp>
        <p:nvSpPr>
          <p:cNvPr id="41" name="TextBox 40"/>
          <p:cNvSpPr txBox="1"/>
          <p:nvPr/>
        </p:nvSpPr>
        <p:spPr>
          <a:xfrm>
            <a:off x="7222265" y="4531499"/>
            <a:ext cx="2074135" cy="683264"/>
          </a:xfrm>
          <a:prstGeom prst="rect">
            <a:avLst/>
          </a:prstGeom>
          <a:noFill/>
        </p:spPr>
        <p:txBody>
          <a:bodyPr wrap="square" rtlCol="0">
            <a:spAutoFit/>
          </a:bodyPr>
          <a:lstStyle/>
          <a:p>
            <a:pPr algn="ctr">
              <a:lnSpc>
                <a:spcPct val="80000"/>
              </a:lnSpc>
            </a:pPr>
            <a:r>
              <a:rPr lang="en-US" sz="2800" b="1" dirty="0" smtClean="0">
                <a:latin typeface="Arial"/>
                <a:cs typeface="Arial"/>
              </a:rPr>
              <a:t>32%</a:t>
            </a:r>
          </a:p>
          <a:p>
            <a:pPr algn="ctr">
              <a:lnSpc>
                <a:spcPct val="80000"/>
              </a:lnSpc>
            </a:pPr>
            <a:r>
              <a:rPr lang="en-US" sz="2000" b="1" dirty="0">
                <a:solidFill>
                  <a:schemeClr val="bg1">
                    <a:lumMod val="50000"/>
                  </a:schemeClr>
                </a:solidFill>
                <a:latin typeface="Arial Narrow" pitchFamily="34" charset="0"/>
              </a:rPr>
              <a:t>CO</a:t>
            </a:r>
            <a:r>
              <a:rPr lang="en-US" sz="2000" b="1" baseline="-25000" dirty="0">
                <a:solidFill>
                  <a:schemeClr val="bg1">
                    <a:lumMod val="50000"/>
                  </a:schemeClr>
                </a:solidFill>
                <a:latin typeface="Arial Narrow" pitchFamily="34" charset="0"/>
              </a:rPr>
              <a:t>2</a:t>
            </a:r>
            <a:r>
              <a:rPr lang="en-US" sz="2000" b="1" dirty="0">
                <a:solidFill>
                  <a:schemeClr val="bg1">
                    <a:lumMod val="50000"/>
                  </a:schemeClr>
                </a:solidFill>
                <a:latin typeface="Arial Narrow" pitchFamily="34" charset="0"/>
              </a:rPr>
              <a:t>e</a:t>
            </a:r>
          </a:p>
        </p:txBody>
      </p:sp>
      <p:sp>
        <p:nvSpPr>
          <p:cNvPr id="29" name="TextBox 28"/>
          <p:cNvSpPr txBox="1"/>
          <p:nvPr/>
        </p:nvSpPr>
        <p:spPr>
          <a:xfrm>
            <a:off x="4195681" y="5826117"/>
            <a:ext cx="4971606" cy="313932"/>
          </a:xfrm>
          <a:prstGeom prst="rect">
            <a:avLst/>
          </a:prstGeom>
          <a:noFill/>
        </p:spPr>
        <p:txBody>
          <a:bodyPr wrap="square" rtlCol="0">
            <a:spAutoFit/>
          </a:bodyPr>
          <a:lstStyle/>
          <a:p>
            <a:pPr algn="r">
              <a:lnSpc>
                <a:spcPct val="80000"/>
              </a:lnSpc>
            </a:pPr>
            <a:r>
              <a:rPr lang="en-US" b="1" i="1" dirty="0" smtClean="0">
                <a:latin typeface="Arial"/>
                <a:cs typeface="Arial"/>
              </a:rPr>
              <a:t>Baseline 2010*</a:t>
            </a:r>
          </a:p>
        </p:txBody>
      </p:sp>
      <p:sp>
        <p:nvSpPr>
          <p:cNvPr id="39" name="TextBox 38"/>
          <p:cNvSpPr txBox="1"/>
          <p:nvPr/>
        </p:nvSpPr>
        <p:spPr>
          <a:xfrm>
            <a:off x="158362" y="208149"/>
            <a:ext cx="8603970" cy="437043"/>
          </a:xfrm>
          <a:prstGeom prst="rect">
            <a:avLst/>
          </a:prstGeom>
          <a:noFill/>
        </p:spPr>
        <p:txBody>
          <a:bodyPr wrap="square" rtlCol="0">
            <a:spAutoFit/>
          </a:bodyPr>
          <a:lstStyle/>
          <a:p>
            <a:pPr>
              <a:lnSpc>
                <a:spcPct val="80000"/>
              </a:lnSpc>
            </a:pPr>
            <a:r>
              <a:rPr lang="en-US" sz="2800" dirty="0" smtClean="0">
                <a:latin typeface="Arial Narrow" pitchFamily="34" charset="0"/>
                <a:cs typeface="Arial"/>
              </a:rPr>
              <a:t>SCOPE OF THE MATTER</a:t>
            </a:r>
            <a:endParaRPr lang="en-US" sz="2600" dirty="0" smtClean="0">
              <a:latin typeface="Arial Narrow" pitchFamily="34" charset="0"/>
              <a:cs typeface="Arial"/>
            </a:endParaRPr>
          </a:p>
        </p:txBody>
      </p:sp>
      <p:grpSp>
        <p:nvGrpSpPr>
          <p:cNvPr id="40" name="Group 39"/>
          <p:cNvGrpSpPr/>
          <p:nvPr/>
        </p:nvGrpSpPr>
        <p:grpSpPr>
          <a:xfrm>
            <a:off x="0" y="6324048"/>
            <a:ext cx="9144000" cy="551566"/>
            <a:chOff x="0" y="6324048"/>
            <a:chExt cx="9144000" cy="551566"/>
          </a:xfrm>
        </p:grpSpPr>
        <p:sp>
          <p:nvSpPr>
            <p:cNvPr id="42" name="Rounded Rectangle 41"/>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descr="bottle_new.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sp>
        <p:nvSpPr>
          <p:cNvPr id="44" name="TextBox 43"/>
          <p:cNvSpPr txBox="1"/>
          <p:nvPr/>
        </p:nvSpPr>
        <p:spPr>
          <a:xfrm>
            <a:off x="158362" y="526197"/>
            <a:ext cx="8603970" cy="929485"/>
          </a:xfrm>
          <a:prstGeom prst="rect">
            <a:avLst/>
          </a:prstGeom>
          <a:noFill/>
        </p:spPr>
        <p:txBody>
          <a:bodyPr wrap="square" rtlCol="0">
            <a:spAutoFit/>
          </a:bodyPr>
          <a:lstStyle/>
          <a:p>
            <a:pPr>
              <a:lnSpc>
                <a:spcPct val="80000"/>
              </a:lnSpc>
            </a:pPr>
            <a:r>
              <a:rPr lang="en-US" sz="4000" b="1" dirty="0" smtClean="0">
                <a:latin typeface="Arial Narrow" pitchFamily="34" charset="0"/>
                <a:cs typeface="Arial"/>
              </a:rPr>
              <a:t>REDUCE CARBON FOOTPRINT (25%) </a:t>
            </a:r>
          </a:p>
          <a:p>
            <a:pPr>
              <a:lnSpc>
                <a:spcPct val="80000"/>
              </a:lnSpc>
            </a:pPr>
            <a:r>
              <a:rPr lang="en-US" sz="2800" dirty="0" smtClean="0">
                <a:latin typeface="Arial Narrow" pitchFamily="34" charset="0"/>
                <a:cs typeface="Arial"/>
              </a:rPr>
              <a:t>FOR THE “DRINK IN YOUR HAND”</a:t>
            </a:r>
            <a:endParaRPr lang="en-US" sz="2600" dirty="0" smtClean="0">
              <a:latin typeface="Arial Narrow" pitchFamily="34" charset="0"/>
              <a:cs typeface="Arial"/>
            </a:endParaRPr>
          </a:p>
        </p:txBody>
      </p:sp>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5211" y="2913272"/>
            <a:ext cx="1900870" cy="1021390"/>
          </a:xfrm>
          <a:prstGeom prst="rect">
            <a:avLst/>
          </a:prstGeom>
        </p:spPr>
      </p:pic>
      <p:pic>
        <p:nvPicPr>
          <p:cNvPr id="2" name="Picture 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41430" y="2852456"/>
            <a:ext cx="1691582" cy="951515"/>
          </a:xfrm>
          <a:prstGeom prst="rect">
            <a:avLst/>
          </a:prstGeom>
        </p:spPr>
      </p:pic>
      <p:pic>
        <p:nvPicPr>
          <p:cNvPr id="47" name="Picture 4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788437" y="2847562"/>
            <a:ext cx="825833" cy="1108880"/>
          </a:xfrm>
          <a:prstGeom prst="rect">
            <a:avLst/>
          </a:prstGeom>
        </p:spPr>
      </p:pic>
    </p:spTree>
    <p:extLst>
      <p:ext uri="{BB962C8B-B14F-4D97-AF65-F5344CB8AC3E}">
        <p14:creationId xmlns:p14="http://schemas.microsoft.com/office/powerpoint/2010/main" val="426374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500"/>
                                        <p:tgtEl>
                                          <p:spTgt spid="9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500"/>
                                        <p:tgtEl>
                                          <p:spTgt spid="9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500"/>
                                        <p:tgtEl>
                                          <p:spTgt spid="73"/>
                                        </p:tgtEl>
                                      </p:cBhvr>
                                    </p:animEffec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fade">
                                      <p:cBhvr>
                                        <p:cTn id="37" dur="500"/>
                                        <p:tgtEl>
                                          <p:spTgt spid="9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5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1"/>
                                        </p:tgtEl>
                                        <p:attrNameLst>
                                          <p:attrName>style.visibility</p:attrName>
                                        </p:attrNameLst>
                                      </p:cBhvr>
                                      <p:to>
                                        <p:strVal val="visible"/>
                                      </p:to>
                                    </p:set>
                                    <p:animEffect transition="in" filter="fade">
                                      <p:cBhvr>
                                        <p:cTn id="49" dur="500"/>
                                        <p:tgtEl>
                                          <p:spTgt spid="10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0"/>
                                        </p:tgtEl>
                                        <p:attrNameLst>
                                          <p:attrName>style.visibility</p:attrName>
                                        </p:attrNameLst>
                                      </p:cBhvr>
                                      <p:to>
                                        <p:strVal val="visible"/>
                                      </p:to>
                                    </p:set>
                                    <p:animEffect transition="in" filter="fade">
                                      <p:cBhvr>
                                        <p:cTn id="52" dur="500"/>
                                        <p:tgtEl>
                                          <p:spTgt spid="100"/>
                                        </p:tgtEl>
                                      </p:cBhvr>
                                    </p:animEffect>
                                  </p:childTnLst>
                                </p:cTn>
                              </p:par>
                              <p:par>
                                <p:cTn id="53" presetID="10"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fade">
                                      <p:cBhvr>
                                        <p:cTn id="58" dur="500"/>
                                        <p:tgtEl>
                                          <p:spTgt spid="76"/>
                                        </p:tgtEl>
                                      </p:cBhvr>
                                    </p:animEffect>
                                  </p:childTnLst>
                                </p:cTn>
                              </p:par>
                              <p:par>
                                <p:cTn id="59" presetID="10" presetClass="entr" presetSubtype="0" fill="hold"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par>
                                <p:cTn id="62" presetID="10" presetClass="entr" presetSubtype="0" fill="hold" nodeType="withEffect">
                                  <p:stCondLst>
                                    <p:cond delay="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67" grpId="0" animBg="1"/>
      <p:bldP spid="100" grpId="0" animBg="1"/>
      <p:bldP spid="101" grpId="0" animBg="1"/>
      <p:bldP spid="76" grpId="0" animBg="1"/>
      <p:bldP spid="93" grpId="0" animBg="1"/>
      <p:bldP spid="64" grpId="0" animBg="1"/>
      <p:bldP spid="65" grpId="0" animBg="1"/>
      <p:bldP spid="98" grpId="0" animBg="1"/>
      <p:bldP spid="73" grpId="0" animBg="1"/>
      <p:bldP spid="99" grpId="0" animBg="1"/>
      <p:bldP spid="25" grpId="0"/>
      <p:bldP spid="26" grpId="0"/>
      <p:bldP spid="28"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ounded Rectangle 97"/>
          <p:cNvSpPr/>
          <p:nvPr/>
        </p:nvSpPr>
        <p:spPr>
          <a:xfrm>
            <a:off x="5570655" y="1591508"/>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96" name="Rounded Rectangle 95"/>
          <p:cNvSpPr/>
          <p:nvPr/>
        </p:nvSpPr>
        <p:spPr>
          <a:xfrm>
            <a:off x="3764539" y="1591508"/>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94" name="Rounded Rectangle 93"/>
          <p:cNvSpPr/>
          <p:nvPr/>
        </p:nvSpPr>
        <p:spPr>
          <a:xfrm>
            <a:off x="1952718" y="1591508"/>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93" name="Rounded Rectangle 92"/>
          <p:cNvSpPr/>
          <p:nvPr/>
        </p:nvSpPr>
        <p:spPr>
          <a:xfrm>
            <a:off x="171190" y="1591508"/>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64" name="Rounded Rectangle 63"/>
          <p:cNvSpPr/>
          <p:nvPr/>
        </p:nvSpPr>
        <p:spPr bwMode="auto">
          <a:xfrm>
            <a:off x="158362" y="1987458"/>
            <a:ext cx="1675185" cy="469649"/>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1" indent="0" algn="ctr" defTabSz="914400" eaLnBrk="1" fontAlgn="base" latinLnBrk="0" hangingPunct="1">
              <a:lnSpc>
                <a:spcPct val="100000"/>
              </a:lnSpc>
              <a:spcBef>
                <a:spcPct val="0"/>
              </a:spcBef>
              <a:spcAft>
                <a:spcPct val="50000"/>
              </a:spcAft>
              <a:buClr>
                <a:srgbClr val="CC0000"/>
              </a:buClr>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Arial Rounded MT Bold"/>
              </a:rPr>
              <a:t>INGREDIENTS</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Arial Rounded MT Bold"/>
            </a:endParaRPr>
          </a:p>
        </p:txBody>
      </p:sp>
      <p:sp>
        <p:nvSpPr>
          <p:cNvPr id="67" name="Rounded Rectangle 66"/>
          <p:cNvSpPr/>
          <p:nvPr/>
        </p:nvSpPr>
        <p:spPr bwMode="auto">
          <a:xfrm>
            <a:off x="1952718" y="1987458"/>
            <a:ext cx="1675185" cy="469649"/>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mn-cs"/>
              </a:rPr>
              <a:t>PACKAGING</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mn-cs"/>
            </a:endParaRPr>
          </a:p>
        </p:txBody>
      </p:sp>
      <p:sp>
        <p:nvSpPr>
          <p:cNvPr id="70" name="Rounded Rectangle 69"/>
          <p:cNvSpPr/>
          <p:nvPr/>
        </p:nvSpPr>
        <p:spPr bwMode="auto">
          <a:xfrm>
            <a:off x="3747074" y="1987458"/>
            <a:ext cx="1675185" cy="469649"/>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1" indent="0" algn="ctr" defTabSz="914400" eaLnBrk="1" fontAlgn="base" latinLnBrk="0" hangingPunct="1">
              <a:lnSpc>
                <a:spcPct val="100000"/>
              </a:lnSpc>
              <a:spcBef>
                <a:spcPct val="0"/>
              </a:spcBef>
              <a:spcAft>
                <a:spcPct val="50000"/>
              </a:spcAft>
              <a:buClr>
                <a:srgbClr val="CC0000"/>
              </a:buClr>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Arial Rounded MT Bold"/>
              </a:rPr>
              <a:t>MANUFACTURING</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Arial Rounded MT Bold"/>
            </a:endParaRPr>
          </a:p>
        </p:txBody>
      </p:sp>
      <p:sp>
        <p:nvSpPr>
          <p:cNvPr id="73" name="Rounded Rectangle 72"/>
          <p:cNvSpPr/>
          <p:nvPr/>
        </p:nvSpPr>
        <p:spPr bwMode="auto">
          <a:xfrm>
            <a:off x="5541430" y="1987458"/>
            <a:ext cx="1675185" cy="469649"/>
          </a:xfrm>
          <a:prstGeom prst="roundRect">
            <a:avLst>
              <a:gd name="adj" fmla="val 13658"/>
            </a:avLst>
          </a:prstGeom>
          <a:solidFill>
            <a:srgbClr val="494949"/>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 lastClr="FFFFFF"/>
                </a:solidFill>
                <a:effectLst/>
                <a:uLnTx/>
                <a:uFillTx/>
                <a:latin typeface="Arial Rounded MT Bold" pitchFamily="34" charset="0"/>
                <a:ea typeface="+mn-ea"/>
                <a:cs typeface="+mn-cs"/>
              </a:rPr>
              <a:t>DISTRIBUTION</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mn-cs"/>
            </a:endParaRPr>
          </a:p>
        </p:txBody>
      </p:sp>
      <p:sp>
        <p:nvSpPr>
          <p:cNvPr id="60" name="TextBox 59"/>
          <p:cNvSpPr txBox="1">
            <a:spLocks noChangeArrowheads="1"/>
          </p:cNvSpPr>
          <p:nvPr/>
        </p:nvSpPr>
        <p:spPr bwMode="auto">
          <a:xfrm>
            <a:off x="171190" y="4413296"/>
            <a:ext cx="1662358" cy="70532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rgbClr val="000000"/>
                </a:solidFill>
                <a:effectLst/>
                <a:uLnTx/>
                <a:uFillTx/>
                <a:latin typeface="Arial"/>
                <a:cs typeface="Arial"/>
              </a:rPr>
              <a:t>35%</a:t>
            </a:r>
            <a:r>
              <a:rPr kumimoji="0" lang="en-US" sz="3000" b="1" i="0" u="none" strike="noStrike" kern="0" cap="none" spc="0" normalizeH="0" noProof="0" dirty="0" smtClean="0">
                <a:ln>
                  <a:noFill/>
                </a:ln>
                <a:solidFill>
                  <a:srgbClr val="000000"/>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noProof="0" dirty="0" smtClean="0">
                <a:ln>
                  <a:noFill/>
                </a:ln>
                <a:solidFill>
                  <a:schemeClr val="bg1">
                    <a:lumMod val="50000"/>
                  </a:schemeClr>
                </a:solidFill>
                <a:effectLst/>
                <a:uLnTx/>
                <a:uFillTx/>
                <a:latin typeface="Arial"/>
                <a:cs typeface="Arial"/>
              </a:rPr>
              <a:t>FERTILIZER</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sp>
        <p:nvSpPr>
          <p:cNvPr id="46" name="TextBox 45"/>
          <p:cNvSpPr txBox="1">
            <a:spLocks noChangeArrowheads="1"/>
          </p:cNvSpPr>
          <p:nvPr/>
        </p:nvSpPr>
        <p:spPr bwMode="auto">
          <a:xfrm>
            <a:off x="1952718" y="4413296"/>
            <a:ext cx="1683554" cy="70532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lang="en-US" sz="3000" b="1" kern="0" dirty="0">
                <a:solidFill>
                  <a:srgbClr val="000000"/>
                </a:solidFill>
                <a:latin typeface="Arial"/>
                <a:cs typeface="Arial"/>
              </a:rPr>
              <a:t>1</a:t>
            </a:r>
            <a:r>
              <a:rPr kumimoji="0" lang="en-US" sz="3000" b="1" i="0" u="none" strike="noStrike" kern="0" cap="none" spc="0" normalizeH="0" baseline="0" noProof="0" dirty="0" smtClean="0">
                <a:ln>
                  <a:noFill/>
                </a:ln>
                <a:solidFill>
                  <a:srgbClr val="000000"/>
                </a:solidFill>
                <a:effectLst/>
                <a:uLnTx/>
                <a:uFillTx/>
                <a:latin typeface="Arial"/>
                <a:cs typeface="Arial"/>
              </a:rPr>
              <a:t>5%</a:t>
            </a:r>
            <a:r>
              <a:rPr kumimoji="0" lang="en-US" sz="3000" b="1" i="0" u="none" strike="noStrike" kern="0" cap="none" spc="0" normalizeH="0" noProof="0" dirty="0" smtClean="0">
                <a:ln>
                  <a:noFill/>
                </a:ln>
                <a:solidFill>
                  <a:srgbClr val="000000"/>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lang="en-US" sz="1400" b="1" kern="0" dirty="0" smtClean="0">
                <a:solidFill>
                  <a:schemeClr val="bg1">
                    <a:lumMod val="50000"/>
                  </a:schemeClr>
                </a:solidFill>
                <a:latin typeface="Arial"/>
                <a:cs typeface="Arial"/>
              </a:rPr>
              <a:t>PACKAGING</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sp>
        <p:nvSpPr>
          <p:cNvPr id="47" name="TextBox 46"/>
          <p:cNvSpPr txBox="1">
            <a:spLocks noChangeArrowheads="1"/>
          </p:cNvSpPr>
          <p:nvPr/>
        </p:nvSpPr>
        <p:spPr bwMode="auto">
          <a:xfrm>
            <a:off x="3636272" y="4413296"/>
            <a:ext cx="1995740" cy="70532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lang="en-US" sz="3000" b="1" kern="0" noProof="0" dirty="0" smtClean="0">
                <a:solidFill>
                  <a:srgbClr val="000000"/>
                </a:solidFill>
                <a:latin typeface="Arial"/>
                <a:cs typeface="Arial"/>
              </a:rPr>
              <a:t>24</a:t>
            </a:r>
            <a:r>
              <a:rPr kumimoji="0" lang="en-US" sz="3000" b="1" i="0" u="none" strike="noStrike" kern="0" cap="none" spc="0" normalizeH="0" baseline="0" noProof="0" dirty="0" smtClean="0">
                <a:ln>
                  <a:noFill/>
                </a:ln>
                <a:solidFill>
                  <a:srgbClr val="000000"/>
                </a:solidFill>
                <a:effectLst/>
                <a:uLnTx/>
                <a:uFillTx/>
                <a:latin typeface="Arial"/>
                <a:cs typeface="Arial"/>
              </a:rPr>
              <a:t>%</a:t>
            </a:r>
            <a:r>
              <a:rPr kumimoji="0" lang="en-US" sz="3000" b="1" i="0" u="none" strike="noStrike" kern="0" cap="none" spc="0" normalizeH="0" noProof="0" dirty="0" smtClean="0">
                <a:ln>
                  <a:noFill/>
                </a:ln>
                <a:solidFill>
                  <a:srgbClr val="000000"/>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lang="en-US" sz="1400" b="1" kern="0" dirty="0" smtClean="0">
                <a:solidFill>
                  <a:schemeClr val="bg1">
                    <a:lumMod val="50000"/>
                  </a:schemeClr>
                </a:solidFill>
                <a:latin typeface="Arial"/>
                <a:cs typeface="Arial"/>
              </a:rPr>
              <a:t>MANUFACTURING</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sp>
        <p:nvSpPr>
          <p:cNvPr id="48" name="TextBox 47"/>
          <p:cNvSpPr txBox="1">
            <a:spLocks noChangeArrowheads="1"/>
          </p:cNvSpPr>
          <p:nvPr/>
        </p:nvSpPr>
        <p:spPr bwMode="auto">
          <a:xfrm>
            <a:off x="5541430" y="4413296"/>
            <a:ext cx="1675186" cy="70532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lang="en-US" sz="3000" b="1" kern="0" noProof="0" dirty="0" smtClean="0">
                <a:solidFill>
                  <a:srgbClr val="000000"/>
                </a:solidFill>
                <a:latin typeface="Arial"/>
                <a:cs typeface="Arial"/>
              </a:rPr>
              <a:t>22</a:t>
            </a:r>
            <a:r>
              <a:rPr kumimoji="0" lang="en-US" sz="3000" b="1" i="0" u="none" strike="noStrike" kern="0" cap="none" spc="0" normalizeH="0" baseline="0" noProof="0" dirty="0" smtClean="0">
                <a:ln>
                  <a:noFill/>
                </a:ln>
                <a:solidFill>
                  <a:srgbClr val="000000"/>
                </a:solidFill>
                <a:effectLst/>
                <a:uLnTx/>
                <a:uFillTx/>
                <a:latin typeface="Arial"/>
                <a:cs typeface="Arial"/>
              </a:rPr>
              <a:t>%</a:t>
            </a:r>
            <a:r>
              <a:rPr kumimoji="0" lang="en-US" sz="3000" b="1" i="0" u="none" strike="noStrike" kern="0" cap="none" spc="0" normalizeH="0" noProof="0" dirty="0" smtClean="0">
                <a:ln>
                  <a:noFill/>
                </a:ln>
                <a:solidFill>
                  <a:srgbClr val="000000"/>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lang="en-US" sz="1400" b="1" kern="0" dirty="0" smtClean="0">
                <a:solidFill>
                  <a:schemeClr val="bg1">
                    <a:lumMod val="50000"/>
                  </a:schemeClr>
                </a:solidFill>
                <a:latin typeface="Arial"/>
                <a:cs typeface="Arial"/>
              </a:rPr>
              <a:t>DISTRIBUTION</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sp>
        <p:nvSpPr>
          <p:cNvPr id="50" name="Oval 49"/>
          <p:cNvSpPr/>
          <p:nvPr/>
        </p:nvSpPr>
        <p:spPr>
          <a:xfrm>
            <a:off x="2027533" y="2646520"/>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sp>
        <p:nvSpPr>
          <p:cNvPr id="52" name="Oval 51"/>
          <p:cNvSpPr/>
          <p:nvPr/>
        </p:nvSpPr>
        <p:spPr>
          <a:xfrm>
            <a:off x="246005" y="2646520"/>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sp>
        <p:nvSpPr>
          <p:cNvPr id="57" name="Oval 56"/>
          <p:cNvSpPr/>
          <p:nvPr/>
        </p:nvSpPr>
        <p:spPr>
          <a:xfrm>
            <a:off x="5645470" y="2646520"/>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pic>
        <p:nvPicPr>
          <p:cNvPr id="65" name="Picture 3" descr="C:\Users\N\Desktop\67495-Tropicana-new.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73494" y="2814139"/>
            <a:ext cx="637730" cy="1177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N\Desktop\url.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831054" y="2923321"/>
            <a:ext cx="1179346" cy="907190"/>
          </a:xfrm>
          <a:prstGeom prst="rect">
            <a:avLst/>
          </a:prstGeom>
          <a:noFill/>
          <a:extLst>
            <a:ext uri="{909E8E84-426E-40DD-AFC4-6F175D3DCCD1}">
              <a14:hiddenFill xmlns:a14="http://schemas.microsoft.com/office/drawing/2010/main">
                <a:solidFill>
                  <a:srgbClr val="FFFFFF"/>
                </a:solidFill>
              </a14:hiddenFill>
            </a:ext>
          </a:extLst>
        </p:spPr>
      </p:pic>
      <p:sp>
        <p:nvSpPr>
          <p:cNvPr id="58" name="Oval 57"/>
          <p:cNvSpPr/>
          <p:nvPr/>
        </p:nvSpPr>
        <p:spPr>
          <a:xfrm>
            <a:off x="5634951" y="2654657"/>
            <a:ext cx="1499898" cy="1499896"/>
          </a:xfrm>
          <a:prstGeom prst="ellipse">
            <a:avLst/>
          </a:prstGeom>
          <a:no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sp>
        <p:nvSpPr>
          <p:cNvPr id="59" name="Rounded Rectangle 58"/>
          <p:cNvSpPr/>
          <p:nvPr/>
        </p:nvSpPr>
        <p:spPr>
          <a:xfrm>
            <a:off x="7353296" y="1591508"/>
            <a:ext cx="1662357" cy="2663625"/>
          </a:xfrm>
          <a:prstGeom prst="roundRect">
            <a:avLst>
              <a:gd name="adj" fmla="val 50000"/>
            </a:avLst>
          </a:prstGeom>
          <a:gradFill flip="none" rotWithShape="1">
            <a:gsLst>
              <a:gs pos="23000">
                <a:schemeClr val="bg1">
                  <a:lumMod val="95000"/>
                </a:schemeClr>
              </a:gs>
              <a:gs pos="61000">
                <a:schemeClr val="bg1">
                  <a:alpha val="0"/>
                </a:schemeClr>
              </a:gs>
              <a:gs pos="0">
                <a:schemeClr val="bg1">
                  <a:lumMod val="50000"/>
                </a:schemeClr>
              </a:gs>
            </a:gsLst>
            <a:lin ang="16200000" scaled="0"/>
            <a:tileRect/>
          </a:gradFill>
          <a:ln>
            <a:noFill/>
          </a:ln>
          <a:effectLst>
            <a:outerShdw blurRad="190500" dist="38100" dir="5400000" algn="t" rotWithShape="0">
              <a:prstClr val="black">
                <a:alpha val="5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Arial Rounded MT Bold" pitchFamily="34" charset="0"/>
            </a:endParaRPr>
          </a:p>
        </p:txBody>
      </p:sp>
      <p:sp>
        <p:nvSpPr>
          <p:cNvPr id="61" name="Rounded Rectangle 60"/>
          <p:cNvSpPr/>
          <p:nvPr/>
        </p:nvSpPr>
        <p:spPr bwMode="auto">
          <a:xfrm>
            <a:off x="7335785" y="1987458"/>
            <a:ext cx="1675185" cy="469649"/>
          </a:xfrm>
          <a:prstGeom prst="roundRect">
            <a:avLst>
              <a:gd name="adj" fmla="val 10926"/>
            </a:avLst>
          </a:prstGeom>
          <a:solidFill>
            <a:srgbClr val="494949"/>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smtClean="0">
                <a:solidFill>
                  <a:sysClr val="window" lastClr="FFFFFF"/>
                </a:solidFill>
                <a:latin typeface="Arial Rounded MT Bold" pitchFamily="34" charset="0"/>
              </a:rPr>
              <a:t>CONSUMER USE</a:t>
            </a:r>
            <a:endParaRPr kumimoji="0" lang="en-US" sz="1200" b="0" i="0" u="none" strike="noStrike" kern="0" cap="none" spc="0" normalizeH="0" baseline="0" noProof="0" dirty="0">
              <a:ln>
                <a:noFill/>
              </a:ln>
              <a:solidFill>
                <a:sysClr val="window" lastClr="FFFFFF"/>
              </a:solidFill>
              <a:effectLst/>
              <a:uLnTx/>
              <a:uFillTx/>
              <a:latin typeface="Arial Rounded MT Bold" pitchFamily="34" charset="0"/>
              <a:ea typeface="+mn-ea"/>
              <a:cs typeface="+mn-cs"/>
            </a:endParaRPr>
          </a:p>
        </p:txBody>
      </p:sp>
      <p:sp>
        <p:nvSpPr>
          <p:cNvPr id="62" name="TextBox 61"/>
          <p:cNvSpPr txBox="1">
            <a:spLocks noChangeArrowheads="1"/>
          </p:cNvSpPr>
          <p:nvPr/>
        </p:nvSpPr>
        <p:spPr bwMode="auto">
          <a:xfrm>
            <a:off x="7353296" y="4413296"/>
            <a:ext cx="1675186" cy="70173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lang="en-US" sz="3000" b="1" kern="0" dirty="0" smtClean="0">
                <a:solidFill>
                  <a:srgbClr val="000000"/>
                </a:solidFill>
                <a:latin typeface="Arial"/>
                <a:cs typeface="Arial"/>
              </a:rPr>
              <a:t>3</a:t>
            </a:r>
            <a:r>
              <a:rPr kumimoji="0" lang="en-US" sz="3000" b="1" i="0" u="none" strike="noStrike" kern="0" cap="none" spc="0" normalizeH="0" baseline="0" noProof="0" dirty="0" smtClean="0">
                <a:ln>
                  <a:noFill/>
                </a:ln>
                <a:solidFill>
                  <a:srgbClr val="000000"/>
                </a:solidFill>
                <a:effectLst/>
                <a:uLnTx/>
                <a:uFillTx/>
                <a:latin typeface="Arial"/>
                <a:cs typeface="Arial"/>
              </a:rPr>
              <a:t>%</a:t>
            </a:r>
            <a:r>
              <a:rPr kumimoji="0" lang="en-US" sz="3000" b="1" i="0" u="none" strike="noStrike" kern="0" cap="none" spc="0" normalizeH="0" noProof="0" dirty="0" smtClean="0">
                <a:ln>
                  <a:noFill/>
                </a:ln>
                <a:solidFill>
                  <a:srgbClr val="000000"/>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lang="en-US" sz="1400" b="1" kern="0" dirty="0" smtClean="0">
                <a:solidFill>
                  <a:schemeClr val="bg1">
                    <a:lumMod val="50000"/>
                  </a:schemeClr>
                </a:solidFill>
                <a:latin typeface="Arial"/>
                <a:cs typeface="Arial"/>
              </a:rPr>
              <a:t>CONSUMER USE</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sp>
        <p:nvSpPr>
          <p:cNvPr id="63" name="Oval 62"/>
          <p:cNvSpPr/>
          <p:nvPr/>
        </p:nvSpPr>
        <p:spPr>
          <a:xfrm>
            <a:off x="7428111" y="2646520"/>
            <a:ext cx="1499898" cy="1499896"/>
          </a:xfrm>
          <a:prstGeom prst="ellipse">
            <a:avLst/>
          </a:prstGeom>
          <a:solidFill>
            <a:sysClr val="window" lastClr="FFFFFF"/>
          </a:solid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pic>
        <p:nvPicPr>
          <p:cNvPr id="66" name="Picture 65" descr="tropicanavendingmachine.JP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837420" y="2817147"/>
            <a:ext cx="748080" cy="1174917"/>
          </a:xfrm>
          <a:prstGeom prst="rect">
            <a:avLst/>
          </a:prstGeom>
        </p:spPr>
      </p:pic>
      <p:sp>
        <p:nvSpPr>
          <p:cNvPr id="32" name="TextBox 31"/>
          <p:cNvSpPr txBox="1"/>
          <p:nvPr/>
        </p:nvSpPr>
        <p:spPr>
          <a:xfrm>
            <a:off x="254180" y="131942"/>
            <a:ext cx="8603970" cy="978729"/>
          </a:xfrm>
          <a:prstGeom prst="rect">
            <a:avLst/>
          </a:prstGeom>
          <a:noFill/>
        </p:spPr>
        <p:txBody>
          <a:bodyPr wrap="square" rtlCol="0">
            <a:spAutoFit/>
          </a:bodyPr>
          <a:lstStyle/>
          <a:p>
            <a:pPr>
              <a:lnSpc>
                <a:spcPct val="80000"/>
              </a:lnSpc>
            </a:pPr>
            <a:r>
              <a:rPr lang="en-US" sz="4400" b="1" dirty="0" smtClean="0">
                <a:latin typeface="Arial Narrow"/>
                <a:cs typeface="Arial Narrow"/>
              </a:rPr>
              <a:t>WHAT DOES THAT LOOK LIKE?</a:t>
            </a:r>
          </a:p>
          <a:p>
            <a:pPr>
              <a:lnSpc>
                <a:spcPct val="80000"/>
              </a:lnSpc>
            </a:pPr>
            <a:r>
              <a:rPr lang="en-US" sz="2800" dirty="0" smtClean="0">
                <a:latin typeface="Arial Narrow" pitchFamily="34" charset="0"/>
                <a:cs typeface="Arial"/>
              </a:rPr>
              <a:t>TROPICANA’S 64 OZ CARTON ORANGE JUICE</a:t>
            </a:r>
            <a:endParaRPr lang="en-US" sz="2800" dirty="0">
              <a:latin typeface="Arial Narrow" pitchFamily="34" charset="0"/>
              <a:cs typeface="Arial"/>
            </a:endParaRPr>
          </a:p>
        </p:txBody>
      </p:sp>
      <p:grpSp>
        <p:nvGrpSpPr>
          <p:cNvPr id="30" name="Group 29"/>
          <p:cNvGrpSpPr/>
          <p:nvPr/>
        </p:nvGrpSpPr>
        <p:grpSpPr>
          <a:xfrm>
            <a:off x="0" y="6324048"/>
            <a:ext cx="9144000" cy="551566"/>
            <a:chOff x="0" y="6324048"/>
            <a:chExt cx="9144000" cy="551566"/>
          </a:xfrm>
        </p:grpSpPr>
        <p:sp>
          <p:nvSpPr>
            <p:cNvPr id="31" name="Rounded Rectangle 30"/>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Picture 32" descr="bottle_new.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96986" y="6344922"/>
              <a:ext cx="530692" cy="530692"/>
            </a:xfrm>
            <a:prstGeom prst="rect">
              <a:avLst/>
            </a:prstGeom>
          </p:spPr>
        </p:pic>
      </p:grpSp>
      <p:grpSp>
        <p:nvGrpSpPr>
          <p:cNvPr id="5" name="Group 4"/>
          <p:cNvGrpSpPr/>
          <p:nvPr/>
        </p:nvGrpSpPr>
        <p:grpSpPr>
          <a:xfrm>
            <a:off x="3778250" y="2644258"/>
            <a:ext cx="1642146" cy="1510295"/>
            <a:chOff x="3742050" y="2667681"/>
            <a:chExt cx="1642146" cy="1510295"/>
          </a:xfrm>
        </p:grpSpPr>
        <p:pic>
          <p:nvPicPr>
            <p:cNvPr id="2" name="Picture 1" descr="oj-factory.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42050" y="2667681"/>
              <a:ext cx="1642146" cy="1510295"/>
            </a:xfrm>
            <a:prstGeom prst="rect">
              <a:avLst/>
            </a:prstGeom>
          </p:spPr>
        </p:pic>
        <p:sp>
          <p:nvSpPr>
            <p:cNvPr id="36" name="Oval 35"/>
            <p:cNvSpPr/>
            <p:nvPr/>
          </p:nvSpPr>
          <p:spPr>
            <a:xfrm>
              <a:off x="3813174" y="2672880"/>
              <a:ext cx="1499898" cy="1499896"/>
            </a:xfrm>
            <a:prstGeom prst="ellipse">
              <a:avLst/>
            </a:prstGeom>
            <a:noFill/>
            <a:ln w="57150" cap="flat" cmpd="sng" algn="ctr">
              <a:solidFill>
                <a:srgbClr val="CF1C20"/>
              </a:solidFill>
              <a:prstDash val="solid"/>
            </a:ln>
            <a:effectLst>
              <a:innerShdw blurRad="114300">
                <a:prstClr val="black"/>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Arial Rounded MT Bold" pitchFamily="34" charset="0"/>
                <a:ea typeface="+mn-ea"/>
                <a:cs typeface="+mn-cs"/>
              </a:endParaRPr>
            </a:p>
          </p:txBody>
        </p:sp>
      </p:grpSp>
      <p:pic>
        <p:nvPicPr>
          <p:cNvPr id="34" name="Picture 3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5211" y="2913272"/>
            <a:ext cx="1900870" cy="1021390"/>
          </a:xfrm>
          <a:prstGeom prst="rect">
            <a:avLst/>
          </a:prstGeom>
        </p:spPr>
      </p:pic>
    </p:spTree>
    <p:extLst>
      <p:ext uri="{BB962C8B-B14F-4D97-AF65-F5344CB8AC3E}">
        <p14:creationId xmlns:p14="http://schemas.microsoft.com/office/powerpoint/2010/main" val="30515875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07563" y="2946485"/>
            <a:ext cx="8889588" cy="3522235"/>
            <a:chOff x="-17226" y="1880102"/>
            <a:chExt cx="9172735" cy="3589571"/>
          </a:xfrm>
        </p:grpSpPr>
        <p:sp>
          <p:nvSpPr>
            <p:cNvPr id="66" name="Round Same Side Corner Rectangle 65"/>
            <p:cNvSpPr/>
            <p:nvPr/>
          </p:nvSpPr>
          <p:spPr bwMode="auto">
            <a:xfrm>
              <a:off x="-17226" y="1880102"/>
              <a:ext cx="1802213" cy="3589571"/>
            </a:xfrm>
            <a:prstGeom prst="round2SameRect">
              <a:avLst>
                <a:gd name="adj1" fmla="val 50000"/>
                <a:gd name="adj2" fmla="val 0"/>
              </a:avLst>
            </a:prstGeom>
            <a:solidFill>
              <a:schemeClr val="tx1">
                <a:alpha val="80000"/>
              </a:schemeClr>
            </a:solidFill>
            <a:ln w="9525" cap="flat" cmpd="sng" algn="ctr">
              <a:noFill/>
              <a:prstDash val="solid"/>
              <a:round/>
              <a:headEnd type="none" w="med" len="med"/>
              <a:tailEnd type="none" w="med" len="med"/>
            </a:ln>
            <a:effectLst/>
          </p:spPr>
          <p:txBody>
            <a:bodyPr/>
            <a:lstStyle/>
            <a:p>
              <a:pPr>
                <a:defRPr/>
              </a:pPr>
              <a:endParaRPr lang="en-US">
                <a:ea typeface="+mn-ea"/>
                <a:cs typeface="+mn-cs"/>
              </a:endParaRPr>
            </a:p>
          </p:txBody>
        </p:sp>
        <p:sp>
          <p:nvSpPr>
            <p:cNvPr id="69" name="Oval 68"/>
            <p:cNvSpPr>
              <a:spLocks noChangeArrowheads="1"/>
            </p:cNvSpPr>
            <p:nvPr/>
          </p:nvSpPr>
          <p:spPr bwMode="auto">
            <a:xfrm>
              <a:off x="37236" y="1947438"/>
              <a:ext cx="1693288" cy="1693288"/>
            </a:xfrm>
            <a:prstGeom prst="ellipse">
              <a:avLst/>
            </a:prstGeom>
            <a:solidFill>
              <a:schemeClr val="bg1">
                <a:lumMod val="85000"/>
              </a:schemeClr>
            </a:solidFill>
            <a:ln w="19050" cmpd="sng">
              <a:solidFill>
                <a:schemeClr val="bg1"/>
              </a:solidFill>
            </a:ln>
          </p:spPr>
          <p:txBody>
            <a:bodyPr lIns="0" tIns="0" rIns="0" bIns="0"/>
            <a:lstStyle/>
            <a:p>
              <a:pPr algn="ctr"/>
              <a:endParaRPr lang="en-US" sz="6000" dirty="0">
                <a:solidFill>
                  <a:schemeClr val="bg1"/>
                </a:solidFill>
                <a:latin typeface="Arial"/>
                <a:cs typeface="Arial"/>
              </a:endParaRPr>
            </a:p>
          </p:txBody>
        </p:sp>
        <p:sp>
          <p:nvSpPr>
            <p:cNvPr id="86" name="Round Same Side Corner Rectangle 85"/>
            <p:cNvSpPr/>
            <p:nvPr/>
          </p:nvSpPr>
          <p:spPr bwMode="auto">
            <a:xfrm>
              <a:off x="1825405" y="1880102"/>
              <a:ext cx="1802213" cy="3589571"/>
            </a:xfrm>
            <a:prstGeom prst="round2SameRect">
              <a:avLst>
                <a:gd name="adj1" fmla="val 50000"/>
                <a:gd name="adj2" fmla="val 0"/>
              </a:avLst>
            </a:prstGeom>
            <a:solidFill>
              <a:schemeClr val="tx1">
                <a:alpha val="80000"/>
              </a:schemeClr>
            </a:solidFill>
            <a:ln w="9525" cap="flat" cmpd="sng" algn="ctr">
              <a:noFill/>
              <a:prstDash val="solid"/>
              <a:round/>
              <a:headEnd type="none" w="med" len="med"/>
              <a:tailEnd type="none" w="med" len="med"/>
            </a:ln>
            <a:effectLst/>
          </p:spPr>
          <p:txBody>
            <a:bodyPr/>
            <a:lstStyle/>
            <a:p>
              <a:pPr>
                <a:defRPr/>
              </a:pPr>
              <a:endParaRPr lang="en-US">
                <a:ea typeface="+mn-ea"/>
                <a:cs typeface="+mn-cs"/>
              </a:endParaRPr>
            </a:p>
          </p:txBody>
        </p:sp>
        <p:sp>
          <p:nvSpPr>
            <p:cNvPr id="87" name="Oval 86"/>
            <p:cNvSpPr>
              <a:spLocks noChangeArrowheads="1"/>
            </p:cNvSpPr>
            <p:nvPr/>
          </p:nvSpPr>
          <p:spPr bwMode="auto">
            <a:xfrm>
              <a:off x="1879867" y="1947437"/>
              <a:ext cx="1693288" cy="1693287"/>
            </a:xfrm>
            <a:prstGeom prst="ellipse">
              <a:avLst/>
            </a:prstGeom>
            <a:solidFill>
              <a:schemeClr val="bg1">
                <a:lumMod val="85000"/>
              </a:schemeClr>
            </a:solidFill>
            <a:ln w="19050" cmpd="sng">
              <a:solidFill>
                <a:srgbClr val="FFFFFF"/>
              </a:solidFill>
            </a:ln>
          </p:spPr>
          <p:txBody>
            <a:bodyPr lIns="0" tIns="0" rIns="0" bIns="0"/>
            <a:lstStyle/>
            <a:p>
              <a:pPr algn="ctr"/>
              <a:endParaRPr lang="en-US" sz="6000" dirty="0">
                <a:solidFill>
                  <a:schemeClr val="bg1"/>
                </a:solidFill>
                <a:latin typeface="Arial"/>
                <a:cs typeface="Arial"/>
              </a:endParaRPr>
            </a:p>
          </p:txBody>
        </p:sp>
        <p:sp>
          <p:nvSpPr>
            <p:cNvPr id="90" name="Round Same Side Corner Rectangle 89"/>
            <p:cNvSpPr/>
            <p:nvPr/>
          </p:nvSpPr>
          <p:spPr bwMode="auto">
            <a:xfrm>
              <a:off x="3668036" y="1880102"/>
              <a:ext cx="1802213" cy="3589571"/>
            </a:xfrm>
            <a:prstGeom prst="round2SameRect">
              <a:avLst>
                <a:gd name="adj1" fmla="val 50000"/>
                <a:gd name="adj2" fmla="val 0"/>
              </a:avLst>
            </a:prstGeom>
            <a:solidFill>
              <a:schemeClr val="tx1">
                <a:alpha val="80000"/>
              </a:schemeClr>
            </a:solidFill>
            <a:ln w="9525" cap="flat" cmpd="sng" algn="ctr">
              <a:noFill/>
              <a:prstDash val="solid"/>
              <a:round/>
              <a:headEnd type="none" w="med" len="med"/>
              <a:tailEnd type="none" w="med" len="med"/>
            </a:ln>
            <a:effectLst/>
          </p:spPr>
          <p:txBody>
            <a:bodyPr/>
            <a:lstStyle/>
            <a:p>
              <a:pPr>
                <a:defRPr/>
              </a:pPr>
              <a:endParaRPr lang="en-US">
                <a:ea typeface="+mn-ea"/>
                <a:cs typeface="+mn-cs"/>
              </a:endParaRPr>
            </a:p>
          </p:txBody>
        </p:sp>
        <p:sp>
          <p:nvSpPr>
            <p:cNvPr id="91" name="Oval 90"/>
            <p:cNvSpPr>
              <a:spLocks noChangeArrowheads="1"/>
            </p:cNvSpPr>
            <p:nvPr/>
          </p:nvSpPr>
          <p:spPr bwMode="auto">
            <a:xfrm>
              <a:off x="3722498" y="1947437"/>
              <a:ext cx="1693288" cy="1693287"/>
            </a:xfrm>
            <a:prstGeom prst="ellipse">
              <a:avLst/>
            </a:prstGeom>
            <a:solidFill>
              <a:schemeClr val="bg1">
                <a:lumMod val="85000"/>
              </a:schemeClr>
            </a:solidFill>
            <a:ln w="19050" cmpd="sng">
              <a:solidFill>
                <a:srgbClr val="FFFFFF"/>
              </a:solidFill>
            </a:ln>
          </p:spPr>
          <p:txBody>
            <a:bodyPr lIns="0" tIns="0" rIns="0" bIns="0"/>
            <a:lstStyle/>
            <a:p>
              <a:pPr algn="ctr"/>
              <a:endParaRPr lang="en-US" sz="6000" dirty="0">
                <a:solidFill>
                  <a:schemeClr val="bg1"/>
                </a:solidFill>
                <a:latin typeface="Arial"/>
                <a:cs typeface="Arial"/>
              </a:endParaRPr>
            </a:p>
          </p:txBody>
        </p:sp>
        <p:sp>
          <p:nvSpPr>
            <p:cNvPr id="97" name="Round Same Side Corner Rectangle 96"/>
            <p:cNvSpPr/>
            <p:nvPr/>
          </p:nvSpPr>
          <p:spPr bwMode="auto">
            <a:xfrm>
              <a:off x="5510667" y="1880102"/>
              <a:ext cx="1802213" cy="3589571"/>
            </a:xfrm>
            <a:prstGeom prst="round2SameRect">
              <a:avLst>
                <a:gd name="adj1" fmla="val 50000"/>
                <a:gd name="adj2" fmla="val 0"/>
              </a:avLst>
            </a:prstGeom>
            <a:solidFill>
              <a:schemeClr val="tx1">
                <a:alpha val="80000"/>
              </a:schemeClr>
            </a:solidFill>
            <a:ln w="9525" cap="flat" cmpd="sng" algn="ctr">
              <a:noFill/>
              <a:prstDash val="solid"/>
              <a:round/>
              <a:headEnd type="none" w="med" len="med"/>
              <a:tailEnd type="none" w="med" len="med"/>
            </a:ln>
            <a:effectLst/>
          </p:spPr>
          <p:txBody>
            <a:bodyPr/>
            <a:lstStyle/>
            <a:p>
              <a:pPr>
                <a:defRPr/>
              </a:pPr>
              <a:endParaRPr lang="en-US">
                <a:ea typeface="+mn-ea"/>
                <a:cs typeface="+mn-cs"/>
              </a:endParaRPr>
            </a:p>
          </p:txBody>
        </p:sp>
        <p:sp>
          <p:nvSpPr>
            <p:cNvPr id="99" name="Oval 98"/>
            <p:cNvSpPr>
              <a:spLocks noChangeArrowheads="1"/>
            </p:cNvSpPr>
            <p:nvPr/>
          </p:nvSpPr>
          <p:spPr bwMode="auto">
            <a:xfrm>
              <a:off x="5565129" y="1947437"/>
              <a:ext cx="1693288" cy="1693287"/>
            </a:xfrm>
            <a:prstGeom prst="ellipse">
              <a:avLst/>
            </a:prstGeom>
            <a:solidFill>
              <a:schemeClr val="bg1">
                <a:lumMod val="85000"/>
              </a:schemeClr>
            </a:solidFill>
            <a:ln w="19050" cmpd="sng">
              <a:solidFill>
                <a:srgbClr val="FFFFFF"/>
              </a:solidFill>
            </a:ln>
          </p:spPr>
          <p:txBody>
            <a:bodyPr lIns="0" tIns="0" rIns="0" bIns="0"/>
            <a:lstStyle/>
            <a:p>
              <a:pPr algn="ctr"/>
              <a:endParaRPr lang="en-US" sz="6000" dirty="0">
                <a:solidFill>
                  <a:schemeClr val="bg1"/>
                </a:solidFill>
                <a:latin typeface="Arial"/>
                <a:cs typeface="Arial"/>
              </a:endParaRPr>
            </a:p>
          </p:txBody>
        </p:sp>
        <p:sp>
          <p:nvSpPr>
            <p:cNvPr id="103" name="Round Same Side Corner Rectangle 102"/>
            <p:cNvSpPr/>
            <p:nvPr/>
          </p:nvSpPr>
          <p:spPr bwMode="auto">
            <a:xfrm>
              <a:off x="7353296" y="1880102"/>
              <a:ext cx="1802213" cy="3589571"/>
            </a:xfrm>
            <a:prstGeom prst="round2SameRect">
              <a:avLst>
                <a:gd name="adj1" fmla="val 50000"/>
                <a:gd name="adj2" fmla="val 0"/>
              </a:avLst>
            </a:prstGeom>
            <a:solidFill>
              <a:schemeClr val="tx1">
                <a:alpha val="80000"/>
              </a:schemeClr>
            </a:solidFill>
            <a:ln w="9525" cap="flat" cmpd="sng" algn="ctr">
              <a:noFill/>
              <a:prstDash val="solid"/>
              <a:round/>
              <a:headEnd type="none" w="med" len="med"/>
              <a:tailEnd type="none" w="med" len="med"/>
            </a:ln>
            <a:effectLst/>
          </p:spPr>
          <p:txBody>
            <a:bodyPr/>
            <a:lstStyle/>
            <a:p>
              <a:pPr>
                <a:defRPr/>
              </a:pPr>
              <a:endParaRPr lang="en-US">
                <a:ea typeface="+mn-ea"/>
                <a:cs typeface="+mn-cs"/>
              </a:endParaRPr>
            </a:p>
          </p:txBody>
        </p:sp>
        <p:sp>
          <p:nvSpPr>
            <p:cNvPr id="104" name="Oval 103"/>
            <p:cNvSpPr>
              <a:spLocks noChangeArrowheads="1"/>
            </p:cNvSpPr>
            <p:nvPr/>
          </p:nvSpPr>
          <p:spPr bwMode="auto">
            <a:xfrm>
              <a:off x="7407758" y="1947437"/>
              <a:ext cx="1693288" cy="1693287"/>
            </a:xfrm>
            <a:prstGeom prst="ellipse">
              <a:avLst/>
            </a:prstGeom>
            <a:solidFill>
              <a:schemeClr val="bg1">
                <a:lumMod val="85000"/>
              </a:schemeClr>
            </a:solidFill>
            <a:ln w="19050" cmpd="sng">
              <a:solidFill>
                <a:srgbClr val="FFFFFF"/>
              </a:solidFill>
            </a:ln>
          </p:spPr>
          <p:txBody>
            <a:bodyPr lIns="0" tIns="0" rIns="0" bIns="0"/>
            <a:lstStyle/>
            <a:p>
              <a:pPr algn="ctr"/>
              <a:endParaRPr lang="en-US" sz="6000" dirty="0">
                <a:solidFill>
                  <a:schemeClr val="bg1"/>
                </a:solidFill>
                <a:latin typeface="Arial"/>
                <a:cs typeface="Arial"/>
              </a:endParaRPr>
            </a:p>
          </p:txBody>
        </p:sp>
        <p:sp>
          <p:nvSpPr>
            <p:cNvPr id="60" name="TextBox 59"/>
            <p:cNvSpPr txBox="1">
              <a:spLocks noChangeArrowheads="1"/>
            </p:cNvSpPr>
            <p:nvPr/>
          </p:nvSpPr>
          <p:spPr bwMode="auto">
            <a:xfrm>
              <a:off x="62894" y="4052690"/>
              <a:ext cx="1662358" cy="89922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kumimoji="0" lang="en-US" sz="3000" b="1" i="0" u="none" strike="noStrike" kern="0" cap="none" spc="0" normalizeH="0" baseline="0" noProof="0" dirty="0" smtClean="0">
                  <a:ln>
                    <a:noFill/>
                  </a:ln>
                  <a:solidFill>
                    <a:schemeClr val="bg1"/>
                  </a:solidFill>
                  <a:effectLst/>
                  <a:uLnTx/>
                  <a:uFillTx/>
                  <a:latin typeface="Arial"/>
                  <a:cs typeface="Arial"/>
                </a:rPr>
                <a:t>27%</a:t>
              </a:r>
              <a:r>
                <a:rPr kumimoji="0" lang="en-US" sz="3000" b="1" i="0" u="none" strike="noStrike" kern="0" cap="none" spc="0" normalizeH="0" noProof="0" dirty="0" smtClean="0">
                  <a:ln>
                    <a:noFill/>
                  </a:ln>
                  <a:solidFill>
                    <a:schemeClr val="bg1"/>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noProof="0" dirty="0" smtClean="0">
                  <a:ln>
                    <a:noFill/>
                  </a:ln>
                  <a:solidFill>
                    <a:schemeClr val="bg1">
                      <a:lumMod val="50000"/>
                    </a:schemeClr>
                  </a:solidFill>
                  <a:effectLst/>
                  <a:uLnTx/>
                  <a:uFillTx/>
                  <a:latin typeface="Arial"/>
                  <a:cs typeface="Arial"/>
                </a:rPr>
                <a:t>SOIL EMISSIONS AND FERTILIZER</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sp>
          <p:nvSpPr>
            <p:cNvPr id="46" name="TextBox 45"/>
            <p:cNvSpPr txBox="1">
              <a:spLocks noChangeArrowheads="1"/>
            </p:cNvSpPr>
            <p:nvPr/>
          </p:nvSpPr>
          <p:spPr bwMode="auto">
            <a:xfrm>
              <a:off x="1888573" y="4052690"/>
              <a:ext cx="1683554" cy="70532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lang="en-US" sz="3000" b="1" kern="0" dirty="0" smtClean="0">
                  <a:solidFill>
                    <a:srgbClr val="FFFFFF"/>
                  </a:solidFill>
                  <a:latin typeface="Arial"/>
                  <a:cs typeface="Arial"/>
                </a:rPr>
                <a:t>11</a:t>
              </a:r>
              <a:r>
                <a:rPr kumimoji="0" lang="en-US" sz="3000" b="1" i="0" u="none" strike="noStrike" kern="0" cap="none" spc="0" normalizeH="0" baseline="0" noProof="0" dirty="0" smtClean="0">
                  <a:ln>
                    <a:noFill/>
                  </a:ln>
                  <a:solidFill>
                    <a:srgbClr val="FFFFFF"/>
                  </a:solidFill>
                  <a:effectLst/>
                  <a:uLnTx/>
                  <a:uFillTx/>
                  <a:latin typeface="Arial"/>
                  <a:cs typeface="Arial"/>
                </a:rPr>
                <a:t>%</a:t>
              </a:r>
              <a:r>
                <a:rPr kumimoji="0" lang="en-US" sz="3000" b="1" i="0" u="none" strike="noStrike" kern="0" cap="none" spc="0" normalizeH="0" noProof="0" dirty="0" smtClean="0">
                  <a:ln>
                    <a:noFill/>
                  </a:ln>
                  <a:solidFill>
                    <a:srgbClr val="FFFFFF"/>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lang="en-US" sz="1400" b="1" kern="0" dirty="0" smtClean="0">
                  <a:solidFill>
                    <a:schemeClr val="bg1">
                      <a:lumMod val="50000"/>
                    </a:schemeClr>
                  </a:solidFill>
                  <a:latin typeface="Arial"/>
                  <a:cs typeface="Arial"/>
                </a:rPr>
                <a:t>DIESEL</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sp>
          <p:nvSpPr>
            <p:cNvPr id="47" name="TextBox 46"/>
            <p:cNvSpPr txBox="1">
              <a:spLocks noChangeArrowheads="1"/>
            </p:cNvSpPr>
            <p:nvPr/>
          </p:nvSpPr>
          <p:spPr bwMode="auto">
            <a:xfrm>
              <a:off x="3668036" y="4052690"/>
              <a:ext cx="1802213" cy="89922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lang="en-US" sz="3000" b="1" kern="0" noProof="0" dirty="0" smtClean="0">
                  <a:solidFill>
                    <a:srgbClr val="FFFFFF"/>
                  </a:solidFill>
                  <a:latin typeface="Arial"/>
                  <a:cs typeface="Arial"/>
                </a:rPr>
                <a:t>4</a:t>
              </a:r>
              <a:r>
                <a:rPr kumimoji="0" lang="en-US" sz="3000" b="1" i="0" u="none" strike="noStrike" kern="0" cap="none" spc="0" normalizeH="0" baseline="0" noProof="0" dirty="0" smtClean="0">
                  <a:ln>
                    <a:noFill/>
                  </a:ln>
                  <a:solidFill>
                    <a:srgbClr val="FFFFFF"/>
                  </a:solidFill>
                  <a:effectLst/>
                  <a:uLnTx/>
                  <a:uFillTx/>
                  <a:latin typeface="Arial"/>
                  <a:cs typeface="Arial"/>
                </a:rPr>
                <a:t>%</a:t>
              </a:r>
              <a:r>
                <a:rPr kumimoji="0" lang="en-US" sz="3000" b="1" i="0" u="none" strike="noStrike" kern="0" cap="none" spc="0" normalizeH="0" noProof="0" dirty="0" smtClean="0">
                  <a:ln>
                    <a:noFill/>
                  </a:ln>
                  <a:solidFill>
                    <a:srgbClr val="FFFFFF"/>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lang="en-US" sz="1400" b="1" kern="0" dirty="0" smtClean="0">
                  <a:solidFill>
                    <a:schemeClr val="bg1">
                      <a:lumMod val="50000"/>
                    </a:schemeClr>
                  </a:solidFill>
                  <a:latin typeface="Arial"/>
                  <a:cs typeface="Arial"/>
                </a:rPr>
                <a:t>BEET TRANSPORT</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sp>
          <p:nvSpPr>
            <p:cNvPr id="48" name="TextBox 47"/>
            <p:cNvSpPr txBox="1">
              <a:spLocks noChangeArrowheads="1"/>
            </p:cNvSpPr>
            <p:nvPr/>
          </p:nvSpPr>
          <p:spPr bwMode="auto">
            <a:xfrm>
              <a:off x="5579917" y="4052690"/>
              <a:ext cx="1675186" cy="70532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lang="en-US" sz="3000" b="1" kern="0" noProof="0" dirty="0" smtClean="0">
                  <a:solidFill>
                    <a:srgbClr val="FFFFFF"/>
                  </a:solidFill>
                  <a:latin typeface="Arial"/>
                  <a:cs typeface="Arial"/>
                </a:rPr>
                <a:t>57</a:t>
              </a:r>
              <a:r>
                <a:rPr kumimoji="0" lang="en-US" sz="3000" b="1" i="0" u="none" strike="noStrike" kern="0" cap="none" spc="0" normalizeH="0" baseline="0" noProof="0" dirty="0" smtClean="0">
                  <a:ln>
                    <a:noFill/>
                  </a:ln>
                  <a:solidFill>
                    <a:srgbClr val="FFFFFF"/>
                  </a:solidFill>
                  <a:effectLst/>
                  <a:uLnTx/>
                  <a:uFillTx/>
                  <a:latin typeface="Arial"/>
                  <a:cs typeface="Arial"/>
                </a:rPr>
                <a:t>%</a:t>
              </a:r>
              <a:r>
                <a:rPr kumimoji="0" lang="en-US" sz="3000" b="1" i="0" u="none" strike="noStrike" kern="0" cap="none" spc="0" normalizeH="0" noProof="0" dirty="0" smtClean="0">
                  <a:ln>
                    <a:noFill/>
                  </a:ln>
                  <a:solidFill>
                    <a:srgbClr val="FFFFFF"/>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lang="en-US" sz="1400" b="1" kern="0" dirty="0" smtClean="0">
                  <a:solidFill>
                    <a:schemeClr val="bg1">
                      <a:lumMod val="50000"/>
                    </a:schemeClr>
                  </a:solidFill>
                  <a:latin typeface="Arial"/>
                  <a:cs typeface="Arial"/>
                </a:rPr>
                <a:t>FUEL</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sp>
          <p:nvSpPr>
            <p:cNvPr id="49" name="TextBox 48"/>
            <p:cNvSpPr txBox="1">
              <a:spLocks noChangeArrowheads="1"/>
            </p:cNvSpPr>
            <p:nvPr/>
          </p:nvSpPr>
          <p:spPr bwMode="auto">
            <a:xfrm>
              <a:off x="7430270" y="4052690"/>
              <a:ext cx="1675186" cy="705321"/>
            </a:xfrm>
            <a:prstGeom prst="rect">
              <a:avLst/>
            </a:prstGeom>
            <a:no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196" eaLnBrk="1" fontAlgn="base" latinLnBrk="0" hangingPunct="1">
                <a:lnSpc>
                  <a:spcPct val="90000"/>
                </a:lnSpc>
                <a:spcBef>
                  <a:spcPct val="0"/>
                </a:spcBef>
                <a:spcAft>
                  <a:spcPct val="0"/>
                </a:spcAft>
                <a:buClrTx/>
                <a:buSzTx/>
                <a:buFontTx/>
                <a:buNone/>
                <a:tabLst/>
                <a:defRPr/>
              </a:pPr>
              <a:r>
                <a:rPr lang="en-US" sz="3000" b="1" kern="0" noProof="0" dirty="0" smtClean="0">
                  <a:solidFill>
                    <a:srgbClr val="FFFFFF"/>
                  </a:solidFill>
                  <a:latin typeface="Arial"/>
                  <a:cs typeface="Arial"/>
                </a:rPr>
                <a:t>1</a:t>
              </a:r>
              <a:r>
                <a:rPr kumimoji="0" lang="en-US" sz="3000" b="1" i="0" u="none" strike="noStrike" kern="0" cap="none" spc="0" normalizeH="0" baseline="0" noProof="0" dirty="0" smtClean="0">
                  <a:ln>
                    <a:noFill/>
                  </a:ln>
                  <a:solidFill>
                    <a:srgbClr val="FFFFFF"/>
                  </a:solidFill>
                  <a:effectLst/>
                  <a:uLnTx/>
                  <a:uFillTx/>
                  <a:latin typeface="Arial"/>
                  <a:cs typeface="Arial"/>
                </a:rPr>
                <a:t>%</a:t>
              </a:r>
              <a:r>
                <a:rPr kumimoji="0" lang="en-US" sz="3000" b="1" i="0" u="none" strike="noStrike" kern="0" cap="none" spc="0" normalizeH="0" noProof="0" dirty="0" smtClean="0">
                  <a:ln>
                    <a:noFill/>
                  </a:ln>
                  <a:solidFill>
                    <a:srgbClr val="FFFFFF"/>
                  </a:solidFill>
                  <a:effectLst/>
                  <a:uLnTx/>
                  <a:uFillTx/>
                  <a:latin typeface="Arial"/>
                  <a:cs typeface="Arial"/>
                </a:rPr>
                <a:t> </a:t>
              </a:r>
            </a:p>
            <a:p>
              <a:pPr marL="0" marR="0" lvl="0" indent="0" algn="ctr" defTabSz="914196" eaLnBrk="1" fontAlgn="base" latinLnBrk="0" hangingPunct="1">
                <a:lnSpc>
                  <a:spcPct val="90000"/>
                </a:lnSpc>
                <a:spcBef>
                  <a:spcPct val="0"/>
                </a:spcBef>
                <a:spcAft>
                  <a:spcPct val="0"/>
                </a:spcAft>
                <a:buClrTx/>
                <a:buSzTx/>
                <a:buFontTx/>
                <a:buNone/>
                <a:tabLst/>
                <a:defRPr/>
              </a:pPr>
              <a:r>
                <a:rPr lang="en-US" sz="1400" b="1" kern="0" dirty="0" smtClean="0">
                  <a:solidFill>
                    <a:schemeClr val="bg1">
                      <a:lumMod val="50000"/>
                    </a:schemeClr>
                  </a:solidFill>
                  <a:latin typeface="Arial"/>
                  <a:cs typeface="Arial"/>
                </a:rPr>
                <a:t>TRANSPORT</a:t>
              </a:r>
              <a:endParaRPr kumimoji="0" lang="en-US" sz="1400" b="1" i="0" u="none" strike="noStrike" kern="0" cap="none" spc="0" normalizeH="0" baseline="30000" noProof="0" dirty="0">
                <a:ln>
                  <a:noFill/>
                </a:ln>
                <a:solidFill>
                  <a:schemeClr val="bg1">
                    <a:lumMod val="50000"/>
                  </a:schemeClr>
                </a:solidFill>
                <a:effectLst/>
                <a:uLnTx/>
                <a:uFillTx/>
                <a:latin typeface="Arial"/>
                <a:cs typeface="Arial"/>
              </a:endParaRPr>
            </a:p>
          </p:txBody>
        </p:sp>
        <p:pic>
          <p:nvPicPr>
            <p:cNvPr id="10" name="Picture 9" descr="coke icon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2358" y="2237768"/>
              <a:ext cx="8600883" cy="1085016"/>
            </a:xfrm>
            <a:prstGeom prst="rect">
              <a:avLst/>
            </a:prstGeom>
          </p:spPr>
        </p:pic>
      </p:grpSp>
      <p:sp>
        <p:nvSpPr>
          <p:cNvPr id="22" name="TextBox 21"/>
          <p:cNvSpPr txBox="1"/>
          <p:nvPr/>
        </p:nvSpPr>
        <p:spPr>
          <a:xfrm>
            <a:off x="254180" y="231332"/>
            <a:ext cx="8603970" cy="1520416"/>
          </a:xfrm>
          <a:prstGeom prst="rect">
            <a:avLst/>
          </a:prstGeom>
          <a:noFill/>
        </p:spPr>
        <p:txBody>
          <a:bodyPr wrap="square" rtlCol="0">
            <a:spAutoFit/>
          </a:bodyPr>
          <a:lstStyle/>
          <a:p>
            <a:pPr>
              <a:lnSpc>
                <a:spcPct val="80000"/>
              </a:lnSpc>
            </a:pPr>
            <a:r>
              <a:rPr lang="en-US" sz="4400" b="1" dirty="0" smtClean="0">
                <a:latin typeface="Arial Narrow"/>
                <a:cs typeface="Arial Narrow"/>
              </a:rPr>
              <a:t>THE SUGAR (beet) CARBON FOOTPRINT</a:t>
            </a:r>
          </a:p>
          <a:p>
            <a:pPr>
              <a:lnSpc>
                <a:spcPct val="80000"/>
              </a:lnSpc>
            </a:pPr>
            <a:r>
              <a:rPr lang="en-US" sz="2800" dirty="0" smtClean="0">
                <a:latin typeface="Arial Narrow"/>
                <a:cs typeface="Arial Narrow"/>
              </a:rPr>
              <a:t>AT BRITISH SUGAR</a:t>
            </a:r>
          </a:p>
        </p:txBody>
      </p:sp>
      <p:sp>
        <p:nvSpPr>
          <p:cNvPr id="21" name="Rounded Rectangle 20"/>
          <p:cNvSpPr/>
          <p:nvPr/>
        </p:nvSpPr>
        <p:spPr>
          <a:xfrm>
            <a:off x="0" y="6324048"/>
            <a:ext cx="9144000" cy="546779"/>
          </a:xfrm>
          <a:prstGeom prst="roundRect">
            <a:avLst>
              <a:gd name="adj" fmla="val 0"/>
            </a:avLst>
          </a:prstGeom>
          <a:gradFill flip="none" rotWithShape="1">
            <a:gsLst>
              <a:gs pos="0">
                <a:schemeClr val="bg1">
                  <a:lumMod val="50000"/>
                </a:schemeClr>
              </a:gs>
              <a:gs pos="100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33682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0" y="1135503"/>
            <a:ext cx="9144000" cy="997688"/>
          </a:xfrm>
          <a:prstGeom prst="roundRect">
            <a:avLst>
              <a:gd name="adj" fmla="val 0"/>
            </a:avLst>
          </a:prstGeom>
          <a:gradFill flip="none" rotWithShape="1">
            <a:gsLst>
              <a:gs pos="0">
                <a:srgbClr val="CF1C20"/>
              </a:gs>
              <a:gs pos="100000">
                <a:srgbClr val="FF3F3A"/>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73823" y="1324689"/>
            <a:ext cx="8603970" cy="683264"/>
          </a:xfrm>
          <a:prstGeom prst="rect">
            <a:avLst/>
          </a:prstGeom>
          <a:noFill/>
        </p:spPr>
        <p:txBody>
          <a:bodyPr wrap="square" rtlCol="0">
            <a:spAutoFit/>
          </a:bodyPr>
          <a:lstStyle/>
          <a:p>
            <a:pPr algn="ctr">
              <a:lnSpc>
                <a:spcPct val="80000"/>
              </a:lnSpc>
            </a:pPr>
            <a:r>
              <a:rPr lang="en-US" sz="4800" dirty="0" smtClean="0">
                <a:solidFill>
                  <a:schemeClr val="bg1"/>
                </a:solidFill>
                <a:latin typeface="Arial Narrow"/>
                <a:cs typeface="Arial Narrow"/>
              </a:rPr>
              <a:t>BUSINESS CASE</a:t>
            </a:r>
          </a:p>
        </p:txBody>
      </p:sp>
      <p:sp>
        <p:nvSpPr>
          <p:cNvPr id="8" name="Rounded Rectangle 7"/>
          <p:cNvSpPr/>
          <p:nvPr/>
        </p:nvSpPr>
        <p:spPr bwMode="auto">
          <a:xfrm>
            <a:off x="899164" y="2732783"/>
            <a:ext cx="2360865" cy="706156"/>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ysClr val="window" lastClr="FFFFFF"/>
                </a:solidFill>
                <a:effectLst/>
                <a:uLnTx/>
                <a:uFillTx/>
                <a:latin typeface="Arial Narrow" pitchFamily="34" charset="0"/>
              </a:rPr>
              <a:t>REVENUE</a:t>
            </a:r>
            <a:endParaRPr kumimoji="0" lang="en-US" sz="2800" b="1" i="0" u="none" strike="noStrike" kern="0" cap="none" spc="0" normalizeH="0" baseline="0" noProof="0" dirty="0">
              <a:ln>
                <a:noFill/>
              </a:ln>
              <a:solidFill>
                <a:sysClr val="window" lastClr="FFFFFF"/>
              </a:solidFill>
              <a:effectLst/>
              <a:uLnTx/>
              <a:uFillTx/>
              <a:latin typeface="Arial Narrow" pitchFamily="34" charset="0"/>
            </a:endParaRPr>
          </a:p>
        </p:txBody>
      </p:sp>
      <p:sp>
        <p:nvSpPr>
          <p:cNvPr id="9" name="Rounded Rectangle 8"/>
          <p:cNvSpPr/>
          <p:nvPr/>
        </p:nvSpPr>
        <p:spPr bwMode="auto">
          <a:xfrm>
            <a:off x="3377290" y="2726159"/>
            <a:ext cx="2360865" cy="706156"/>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ysClr val="window" lastClr="FFFFFF"/>
                </a:solidFill>
                <a:effectLst/>
                <a:uLnTx/>
                <a:uFillTx/>
                <a:latin typeface="Arial Narrow" pitchFamily="34" charset="0"/>
              </a:rPr>
              <a:t>RISK</a:t>
            </a:r>
            <a:endParaRPr kumimoji="0" lang="en-US" sz="2800" b="1" i="0" u="none" strike="noStrike" kern="0" cap="none" spc="0" normalizeH="0" baseline="0" noProof="0" dirty="0">
              <a:ln>
                <a:noFill/>
              </a:ln>
              <a:solidFill>
                <a:sysClr val="window" lastClr="FFFFFF"/>
              </a:solidFill>
              <a:effectLst/>
              <a:uLnTx/>
              <a:uFillTx/>
              <a:latin typeface="Arial Narrow" pitchFamily="34" charset="0"/>
            </a:endParaRPr>
          </a:p>
        </p:txBody>
      </p:sp>
      <p:sp>
        <p:nvSpPr>
          <p:cNvPr id="10" name="Rounded Rectangle 9"/>
          <p:cNvSpPr/>
          <p:nvPr/>
        </p:nvSpPr>
        <p:spPr bwMode="auto">
          <a:xfrm>
            <a:off x="5855416" y="2739413"/>
            <a:ext cx="2360865" cy="706156"/>
          </a:xfrm>
          <a:prstGeom prst="roundRect">
            <a:avLst>
              <a:gd name="adj" fmla="val 10927"/>
            </a:avLst>
          </a:prstGeom>
          <a:solidFill>
            <a:srgbClr val="494949"/>
          </a:solidFill>
          <a:ln w="25400" cap="flat" cmpd="sng" algn="ctr">
            <a:no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ysClr val="window" lastClr="FFFFFF"/>
                </a:solidFill>
                <a:effectLst/>
                <a:uLnTx/>
                <a:uFillTx/>
                <a:latin typeface="Arial Narrow" pitchFamily="34" charset="0"/>
              </a:rPr>
              <a:t>REPUTATION</a:t>
            </a:r>
            <a:endParaRPr kumimoji="0" lang="en-US" sz="2800" b="1" i="0" u="none" strike="noStrike" kern="0" cap="none" spc="0" normalizeH="0" baseline="0" noProof="0" dirty="0">
              <a:ln>
                <a:noFill/>
              </a:ln>
              <a:solidFill>
                <a:sysClr val="window" lastClr="FFFFFF"/>
              </a:solidFill>
              <a:effectLst/>
              <a:uLnTx/>
              <a:uFillTx/>
              <a:latin typeface="Arial Narrow" pitchFamily="34" charset="0"/>
            </a:endParaRPr>
          </a:p>
        </p:txBody>
      </p:sp>
      <p:grpSp>
        <p:nvGrpSpPr>
          <p:cNvPr id="11" name="Group 89"/>
          <p:cNvGrpSpPr>
            <a:grpSpLocks/>
          </p:cNvGrpSpPr>
          <p:nvPr/>
        </p:nvGrpSpPr>
        <p:grpSpPr bwMode="auto">
          <a:xfrm>
            <a:off x="3661537" y="3997959"/>
            <a:ext cx="1828541" cy="1857375"/>
            <a:chOff x="2230438" y="2351738"/>
            <a:chExt cx="2138363" cy="2130425"/>
          </a:xfrm>
        </p:grpSpPr>
        <p:sp>
          <p:nvSpPr>
            <p:cNvPr id="12" name="Freeform 16"/>
            <p:cNvSpPr>
              <a:spLocks/>
            </p:cNvSpPr>
            <p:nvPr/>
          </p:nvSpPr>
          <p:spPr bwMode="auto">
            <a:xfrm>
              <a:off x="2230438" y="2351738"/>
              <a:ext cx="2138363" cy="2130425"/>
            </a:xfrm>
            <a:custGeom>
              <a:avLst/>
              <a:gdLst>
                <a:gd name="T0" fmla="*/ 2454 w 2454"/>
                <a:gd name="T1" fmla="*/ 1227 h 2455"/>
                <a:gd name="T2" fmla="*/ 2454 w 2454"/>
                <a:gd name="T3" fmla="*/ 1227 h 2455"/>
                <a:gd name="T4" fmla="*/ 1227 w 2454"/>
                <a:gd name="T5" fmla="*/ 2455 h 2455"/>
                <a:gd name="T6" fmla="*/ 0 w 2454"/>
                <a:gd name="T7" fmla="*/ 1227 h 2455"/>
                <a:gd name="T8" fmla="*/ 1227 w 2454"/>
                <a:gd name="T9" fmla="*/ 0 h 2455"/>
                <a:gd name="T10" fmla="*/ 2454 w 2454"/>
                <a:gd name="T11" fmla="*/ 1227 h 2455"/>
              </a:gdLst>
              <a:ahLst/>
              <a:cxnLst>
                <a:cxn ang="0">
                  <a:pos x="T0" y="T1"/>
                </a:cxn>
                <a:cxn ang="0">
                  <a:pos x="T2" y="T3"/>
                </a:cxn>
                <a:cxn ang="0">
                  <a:pos x="T4" y="T5"/>
                </a:cxn>
                <a:cxn ang="0">
                  <a:pos x="T6" y="T7"/>
                </a:cxn>
                <a:cxn ang="0">
                  <a:pos x="T8" y="T9"/>
                </a:cxn>
                <a:cxn ang="0">
                  <a:pos x="T10" y="T11"/>
                </a:cxn>
              </a:cxnLst>
              <a:rect l="0" t="0" r="r" b="b"/>
              <a:pathLst>
                <a:path w="2454" h="2455">
                  <a:moveTo>
                    <a:pt x="2454" y="1227"/>
                  </a:moveTo>
                  <a:lnTo>
                    <a:pt x="2454" y="1227"/>
                  </a:lnTo>
                  <a:cubicBezTo>
                    <a:pt x="2454" y="1905"/>
                    <a:pt x="1905" y="2455"/>
                    <a:pt x="1227" y="2455"/>
                  </a:cubicBezTo>
                  <a:cubicBezTo>
                    <a:pt x="549" y="2455"/>
                    <a:pt x="0" y="1905"/>
                    <a:pt x="0" y="1227"/>
                  </a:cubicBezTo>
                  <a:cubicBezTo>
                    <a:pt x="0" y="550"/>
                    <a:pt x="549" y="0"/>
                    <a:pt x="1227" y="0"/>
                  </a:cubicBezTo>
                  <a:cubicBezTo>
                    <a:pt x="1905" y="0"/>
                    <a:pt x="2454" y="550"/>
                    <a:pt x="2454" y="1227"/>
                  </a:cubicBezTo>
                  <a:close/>
                </a:path>
              </a:pathLst>
            </a:custGeom>
            <a:gradFill flip="none" rotWithShape="1">
              <a:gsLst>
                <a:gs pos="7000">
                  <a:schemeClr val="bg1">
                    <a:lumMod val="85000"/>
                  </a:schemeClr>
                </a:gs>
                <a:gs pos="78000">
                  <a:schemeClr val="bg1"/>
                </a:gs>
                <a:gs pos="29000">
                  <a:schemeClr val="bg1">
                    <a:lumMod val="85000"/>
                  </a:schemeClr>
                </a:gs>
              </a:gsLst>
              <a:lin ang="16200000" scaled="0"/>
              <a:tileRect/>
            </a:gra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tIns="548640"/>
            <a:lstStyle/>
            <a:p>
              <a:pPr defTabSz="909446">
                <a:lnSpc>
                  <a:spcPct val="90000"/>
                </a:lnSpc>
                <a:spcBef>
                  <a:spcPts val="1400"/>
                </a:spcBef>
                <a:buClr>
                  <a:srgbClr val="EA0000"/>
                </a:buClr>
                <a:buSzPct val="125000"/>
                <a:tabLst>
                  <a:tab pos="0" algn="l"/>
                </a:tabLst>
                <a:defRPr/>
              </a:pPr>
              <a:endParaRPr lang="en-US" sz="1200" dirty="0">
                <a:solidFill>
                  <a:srgbClr val="E41E2A"/>
                </a:solidFill>
                <a:latin typeface="Arial Rounded MT Bold" pitchFamily="34" charset="0"/>
              </a:endParaRPr>
            </a:p>
          </p:txBody>
        </p:sp>
        <p:grpSp>
          <p:nvGrpSpPr>
            <p:cNvPr id="13" name="Group 91"/>
            <p:cNvGrpSpPr>
              <a:grpSpLocks/>
            </p:cNvGrpSpPr>
            <p:nvPr/>
          </p:nvGrpSpPr>
          <p:grpSpPr bwMode="auto">
            <a:xfrm>
              <a:off x="2434361" y="2600709"/>
              <a:ext cx="1730517" cy="1567819"/>
              <a:chOff x="14273213" y="5067299"/>
              <a:chExt cx="1300167" cy="1177927"/>
            </a:xfrm>
          </p:grpSpPr>
          <p:sp>
            <p:nvSpPr>
              <p:cNvPr id="14" name="Freeform 28"/>
              <p:cNvSpPr>
                <a:spLocks/>
              </p:cNvSpPr>
              <p:nvPr/>
            </p:nvSpPr>
            <p:spPr bwMode="auto">
              <a:xfrm>
                <a:off x="14810004" y="5275473"/>
                <a:ext cx="129802" cy="105887"/>
              </a:xfrm>
              <a:custGeom>
                <a:avLst/>
                <a:gdLst>
                  <a:gd name="T0" fmla="*/ 12 w 80"/>
                  <a:gd name="T1" fmla="*/ 58 h 65"/>
                  <a:gd name="T2" fmla="*/ 12 w 80"/>
                  <a:gd name="T3" fmla="*/ 58 h 65"/>
                  <a:gd name="T4" fmla="*/ 21 w 80"/>
                  <a:gd name="T5" fmla="*/ 65 h 65"/>
                  <a:gd name="T6" fmla="*/ 30 w 80"/>
                  <a:gd name="T7" fmla="*/ 58 h 65"/>
                  <a:gd name="T8" fmla="*/ 40 w 80"/>
                  <a:gd name="T9" fmla="*/ 24 h 65"/>
                  <a:gd name="T10" fmla="*/ 40 w 80"/>
                  <a:gd name="T11" fmla="*/ 24 h 65"/>
                  <a:gd name="T12" fmla="*/ 51 w 80"/>
                  <a:gd name="T13" fmla="*/ 58 h 65"/>
                  <a:gd name="T14" fmla="*/ 60 w 80"/>
                  <a:gd name="T15" fmla="*/ 65 h 65"/>
                  <a:gd name="T16" fmla="*/ 69 w 80"/>
                  <a:gd name="T17" fmla="*/ 58 h 65"/>
                  <a:gd name="T18" fmla="*/ 80 w 80"/>
                  <a:gd name="T19" fmla="*/ 9 h 65"/>
                  <a:gd name="T20" fmla="*/ 80 w 80"/>
                  <a:gd name="T21" fmla="*/ 6 h 65"/>
                  <a:gd name="T22" fmla="*/ 74 w 80"/>
                  <a:gd name="T23" fmla="*/ 0 h 65"/>
                  <a:gd name="T24" fmla="*/ 67 w 80"/>
                  <a:gd name="T25" fmla="*/ 6 h 65"/>
                  <a:gd name="T26" fmla="*/ 59 w 80"/>
                  <a:gd name="T27" fmla="*/ 44 h 65"/>
                  <a:gd name="T28" fmla="*/ 59 w 80"/>
                  <a:gd name="T29" fmla="*/ 44 h 65"/>
                  <a:gd name="T30" fmla="*/ 47 w 80"/>
                  <a:gd name="T31" fmla="*/ 5 h 65"/>
                  <a:gd name="T32" fmla="*/ 40 w 80"/>
                  <a:gd name="T33" fmla="*/ 0 h 65"/>
                  <a:gd name="T34" fmla="*/ 33 w 80"/>
                  <a:gd name="T35" fmla="*/ 5 h 65"/>
                  <a:gd name="T36" fmla="*/ 22 w 80"/>
                  <a:gd name="T37" fmla="*/ 44 h 65"/>
                  <a:gd name="T38" fmla="*/ 21 w 80"/>
                  <a:gd name="T39" fmla="*/ 44 h 65"/>
                  <a:gd name="T40" fmla="*/ 14 w 80"/>
                  <a:gd name="T41" fmla="*/ 6 h 65"/>
                  <a:gd name="T42" fmla="*/ 6 w 80"/>
                  <a:gd name="T43" fmla="*/ 0 h 65"/>
                  <a:gd name="T44" fmla="*/ 0 w 80"/>
                  <a:gd name="T45" fmla="*/ 6 h 65"/>
                  <a:gd name="T46" fmla="*/ 0 w 80"/>
                  <a:gd name="T47" fmla="*/ 9 h 65"/>
                  <a:gd name="T48" fmla="*/ 12 w 80"/>
                  <a:gd name="T49" fmla="*/ 5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 h="65">
                    <a:moveTo>
                      <a:pt x="12" y="58"/>
                    </a:moveTo>
                    <a:lnTo>
                      <a:pt x="12" y="58"/>
                    </a:lnTo>
                    <a:cubicBezTo>
                      <a:pt x="13" y="62"/>
                      <a:pt x="16" y="65"/>
                      <a:pt x="21" y="65"/>
                    </a:cubicBezTo>
                    <a:cubicBezTo>
                      <a:pt x="25" y="65"/>
                      <a:pt x="29" y="62"/>
                      <a:pt x="30" y="58"/>
                    </a:cubicBezTo>
                    <a:lnTo>
                      <a:pt x="40" y="24"/>
                    </a:lnTo>
                    <a:lnTo>
                      <a:pt x="40" y="24"/>
                    </a:lnTo>
                    <a:lnTo>
                      <a:pt x="51" y="58"/>
                    </a:lnTo>
                    <a:cubicBezTo>
                      <a:pt x="52" y="62"/>
                      <a:pt x="55" y="65"/>
                      <a:pt x="60" y="65"/>
                    </a:cubicBezTo>
                    <a:cubicBezTo>
                      <a:pt x="65" y="65"/>
                      <a:pt x="68" y="62"/>
                      <a:pt x="69" y="58"/>
                    </a:cubicBezTo>
                    <a:lnTo>
                      <a:pt x="80" y="9"/>
                    </a:lnTo>
                    <a:cubicBezTo>
                      <a:pt x="80" y="8"/>
                      <a:pt x="80" y="7"/>
                      <a:pt x="80" y="6"/>
                    </a:cubicBezTo>
                    <a:cubicBezTo>
                      <a:pt x="80" y="3"/>
                      <a:pt x="78" y="0"/>
                      <a:pt x="74" y="0"/>
                    </a:cubicBezTo>
                    <a:cubicBezTo>
                      <a:pt x="70" y="0"/>
                      <a:pt x="68" y="2"/>
                      <a:pt x="67" y="6"/>
                    </a:cubicBezTo>
                    <a:lnTo>
                      <a:pt x="59" y="44"/>
                    </a:lnTo>
                    <a:lnTo>
                      <a:pt x="59" y="44"/>
                    </a:lnTo>
                    <a:lnTo>
                      <a:pt x="47" y="5"/>
                    </a:lnTo>
                    <a:cubicBezTo>
                      <a:pt x="46" y="2"/>
                      <a:pt x="44" y="0"/>
                      <a:pt x="40" y="0"/>
                    </a:cubicBezTo>
                    <a:cubicBezTo>
                      <a:pt x="37" y="0"/>
                      <a:pt x="34" y="2"/>
                      <a:pt x="33" y="5"/>
                    </a:cubicBezTo>
                    <a:lnTo>
                      <a:pt x="22" y="44"/>
                    </a:lnTo>
                    <a:lnTo>
                      <a:pt x="21" y="44"/>
                    </a:lnTo>
                    <a:lnTo>
                      <a:pt x="14" y="6"/>
                    </a:lnTo>
                    <a:cubicBezTo>
                      <a:pt x="13" y="2"/>
                      <a:pt x="11" y="0"/>
                      <a:pt x="6" y="0"/>
                    </a:cubicBezTo>
                    <a:cubicBezTo>
                      <a:pt x="3" y="0"/>
                      <a:pt x="0" y="3"/>
                      <a:pt x="0" y="6"/>
                    </a:cubicBezTo>
                    <a:cubicBezTo>
                      <a:pt x="0" y="7"/>
                      <a:pt x="0" y="8"/>
                      <a:pt x="0" y="9"/>
                    </a:cubicBezTo>
                    <a:lnTo>
                      <a:pt x="12" y="58"/>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15" name="Freeform 29"/>
              <p:cNvSpPr>
                <a:spLocks/>
              </p:cNvSpPr>
              <p:nvPr/>
            </p:nvSpPr>
            <p:spPr bwMode="auto">
              <a:xfrm>
                <a:off x="14952331" y="5275473"/>
                <a:ext cx="60346" cy="104656"/>
              </a:xfrm>
              <a:custGeom>
                <a:avLst/>
                <a:gdLst>
                  <a:gd name="T0" fmla="*/ 0 w 37"/>
                  <a:gd name="T1" fmla="*/ 58 h 64"/>
                  <a:gd name="T2" fmla="*/ 0 w 37"/>
                  <a:gd name="T3" fmla="*/ 58 h 64"/>
                  <a:gd name="T4" fmla="*/ 7 w 37"/>
                  <a:gd name="T5" fmla="*/ 64 h 64"/>
                  <a:gd name="T6" fmla="*/ 30 w 37"/>
                  <a:gd name="T7" fmla="*/ 64 h 64"/>
                  <a:gd name="T8" fmla="*/ 37 w 37"/>
                  <a:gd name="T9" fmla="*/ 58 h 64"/>
                  <a:gd name="T10" fmla="*/ 30 w 37"/>
                  <a:gd name="T11" fmla="*/ 52 h 64"/>
                  <a:gd name="T12" fmla="*/ 14 w 37"/>
                  <a:gd name="T13" fmla="*/ 52 h 64"/>
                  <a:gd name="T14" fmla="*/ 14 w 37"/>
                  <a:gd name="T15" fmla="*/ 38 h 64"/>
                  <a:gd name="T16" fmla="*/ 28 w 37"/>
                  <a:gd name="T17" fmla="*/ 38 h 64"/>
                  <a:gd name="T18" fmla="*/ 35 w 37"/>
                  <a:gd name="T19" fmla="*/ 32 h 64"/>
                  <a:gd name="T20" fmla="*/ 28 w 37"/>
                  <a:gd name="T21" fmla="*/ 26 h 64"/>
                  <a:gd name="T22" fmla="*/ 14 w 37"/>
                  <a:gd name="T23" fmla="*/ 26 h 64"/>
                  <a:gd name="T24" fmla="*/ 14 w 37"/>
                  <a:gd name="T25" fmla="*/ 13 h 64"/>
                  <a:gd name="T26" fmla="*/ 30 w 37"/>
                  <a:gd name="T27" fmla="*/ 13 h 64"/>
                  <a:gd name="T28" fmla="*/ 36 w 37"/>
                  <a:gd name="T29" fmla="*/ 6 h 64"/>
                  <a:gd name="T30" fmla="*/ 30 w 37"/>
                  <a:gd name="T31" fmla="*/ 0 h 64"/>
                  <a:gd name="T32" fmla="*/ 7 w 37"/>
                  <a:gd name="T33" fmla="*/ 0 h 64"/>
                  <a:gd name="T34" fmla="*/ 0 w 37"/>
                  <a:gd name="T35" fmla="*/ 8 h 64"/>
                  <a:gd name="T36" fmla="*/ 0 w 37"/>
                  <a:gd name="T37"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4">
                    <a:moveTo>
                      <a:pt x="0" y="58"/>
                    </a:moveTo>
                    <a:lnTo>
                      <a:pt x="0" y="58"/>
                    </a:lnTo>
                    <a:cubicBezTo>
                      <a:pt x="0" y="62"/>
                      <a:pt x="3" y="64"/>
                      <a:pt x="7" y="64"/>
                    </a:cubicBezTo>
                    <a:lnTo>
                      <a:pt x="30" y="64"/>
                    </a:lnTo>
                    <a:cubicBezTo>
                      <a:pt x="35" y="64"/>
                      <a:pt x="37" y="61"/>
                      <a:pt x="37" y="58"/>
                    </a:cubicBezTo>
                    <a:cubicBezTo>
                      <a:pt x="37" y="55"/>
                      <a:pt x="35" y="52"/>
                      <a:pt x="30" y="52"/>
                    </a:cubicBezTo>
                    <a:lnTo>
                      <a:pt x="14" y="52"/>
                    </a:lnTo>
                    <a:lnTo>
                      <a:pt x="14" y="38"/>
                    </a:lnTo>
                    <a:lnTo>
                      <a:pt x="28" y="38"/>
                    </a:lnTo>
                    <a:cubicBezTo>
                      <a:pt x="33" y="38"/>
                      <a:pt x="35" y="35"/>
                      <a:pt x="35" y="32"/>
                    </a:cubicBezTo>
                    <a:cubicBezTo>
                      <a:pt x="35" y="29"/>
                      <a:pt x="33" y="26"/>
                      <a:pt x="28" y="26"/>
                    </a:cubicBezTo>
                    <a:lnTo>
                      <a:pt x="14" y="26"/>
                    </a:lnTo>
                    <a:lnTo>
                      <a:pt x="14" y="13"/>
                    </a:lnTo>
                    <a:lnTo>
                      <a:pt x="30" y="13"/>
                    </a:lnTo>
                    <a:cubicBezTo>
                      <a:pt x="34" y="13"/>
                      <a:pt x="36" y="10"/>
                      <a:pt x="36" y="6"/>
                    </a:cubicBezTo>
                    <a:cubicBezTo>
                      <a:pt x="36" y="3"/>
                      <a:pt x="34" y="0"/>
                      <a:pt x="30" y="0"/>
                    </a:cubicBezTo>
                    <a:lnTo>
                      <a:pt x="7" y="0"/>
                    </a:lnTo>
                    <a:cubicBezTo>
                      <a:pt x="2" y="0"/>
                      <a:pt x="0" y="4"/>
                      <a:pt x="0" y="8"/>
                    </a:cubicBezTo>
                    <a:lnTo>
                      <a:pt x="0" y="58"/>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16" name="Freeform 30"/>
              <p:cNvSpPr>
                <a:spLocks/>
              </p:cNvSpPr>
              <p:nvPr/>
            </p:nvSpPr>
            <p:spPr bwMode="auto">
              <a:xfrm>
                <a:off x="14488914" y="5840616"/>
                <a:ext cx="120693" cy="107118"/>
              </a:xfrm>
              <a:custGeom>
                <a:avLst/>
                <a:gdLst>
                  <a:gd name="T0" fmla="*/ 1 w 74"/>
                  <a:gd name="T1" fmla="*/ 57 h 65"/>
                  <a:gd name="T2" fmla="*/ 1 w 74"/>
                  <a:gd name="T3" fmla="*/ 57 h 65"/>
                  <a:gd name="T4" fmla="*/ 0 w 74"/>
                  <a:gd name="T5" fmla="*/ 59 h 65"/>
                  <a:gd name="T6" fmla="*/ 7 w 74"/>
                  <a:gd name="T7" fmla="*/ 65 h 65"/>
                  <a:gd name="T8" fmla="*/ 14 w 74"/>
                  <a:gd name="T9" fmla="*/ 59 h 65"/>
                  <a:gd name="T10" fmla="*/ 19 w 74"/>
                  <a:gd name="T11" fmla="*/ 22 h 65"/>
                  <a:gd name="T12" fmla="*/ 19 w 74"/>
                  <a:gd name="T13" fmla="*/ 22 h 65"/>
                  <a:gd name="T14" fmla="*/ 30 w 74"/>
                  <a:gd name="T15" fmla="*/ 60 h 65"/>
                  <a:gd name="T16" fmla="*/ 37 w 74"/>
                  <a:gd name="T17" fmla="*/ 65 h 65"/>
                  <a:gd name="T18" fmla="*/ 45 w 74"/>
                  <a:gd name="T19" fmla="*/ 60 h 65"/>
                  <a:gd name="T20" fmla="*/ 55 w 74"/>
                  <a:gd name="T21" fmla="*/ 22 h 65"/>
                  <a:gd name="T22" fmla="*/ 56 w 74"/>
                  <a:gd name="T23" fmla="*/ 22 h 65"/>
                  <a:gd name="T24" fmla="*/ 61 w 74"/>
                  <a:gd name="T25" fmla="*/ 59 h 65"/>
                  <a:gd name="T26" fmla="*/ 68 w 74"/>
                  <a:gd name="T27" fmla="*/ 65 h 65"/>
                  <a:gd name="T28" fmla="*/ 74 w 74"/>
                  <a:gd name="T29" fmla="*/ 59 h 65"/>
                  <a:gd name="T30" fmla="*/ 74 w 74"/>
                  <a:gd name="T31" fmla="*/ 57 h 65"/>
                  <a:gd name="T32" fmla="*/ 66 w 74"/>
                  <a:gd name="T33" fmla="*/ 7 h 65"/>
                  <a:gd name="T34" fmla="*/ 57 w 74"/>
                  <a:gd name="T35" fmla="*/ 0 h 65"/>
                  <a:gd name="T36" fmla="*/ 48 w 74"/>
                  <a:gd name="T37" fmla="*/ 7 h 65"/>
                  <a:gd name="T38" fmla="*/ 37 w 74"/>
                  <a:gd name="T39" fmla="*/ 42 h 65"/>
                  <a:gd name="T40" fmla="*/ 37 w 74"/>
                  <a:gd name="T41" fmla="*/ 42 h 65"/>
                  <a:gd name="T42" fmla="*/ 27 w 74"/>
                  <a:gd name="T43" fmla="*/ 7 h 65"/>
                  <a:gd name="T44" fmla="*/ 18 w 74"/>
                  <a:gd name="T45" fmla="*/ 0 h 65"/>
                  <a:gd name="T46" fmla="*/ 9 w 74"/>
                  <a:gd name="T47" fmla="*/ 7 h 65"/>
                  <a:gd name="T48" fmla="*/ 1 w 74"/>
                  <a:gd name="T49"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 h="65">
                    <a:moveTo>
                      <a:pt x="1" y="57"/>
                    </a:moveTo>
                    <a:lnTo>
                      <a:pt x="1" y="57"/>
                    </a:lnTo>
                    <a:cubicBezTo>
                      <a:pt x="0" y="58"/>
                      <a:pt x="0" y="58"/>
                      <a:pt x="0" y="59"/>
                    </a:cubicBezTo>
                    <a:cubicBezTo>
                      <a:pt x="0" y="63"/>
                      <a:pt x="3" y="65"/>
                      <a:pt x="7" y="65"/>
                    </a:cubicBezTo>
                    <a:cubicBezTo>
                      <a:pt x="11" y="65"/>
                      <a:pt x="13" y="63"/>
                      <a:pt x="14" y="59"/>
                    </a:cubicBezTo>
                    <a:lnTo>
                      <a:pt x="19" y="22"/>
                    </a:lnTo>
                    <a:lnTo>
                      <a:pt x="19" y="22"/>
                    </a:lnTo>
                    <a:lnTo>
                      <a:pt x="30" y="60"/>
                    </a:lnTo>
                    <a:cubicBezTo>
                      <a:pt x="31" y="62"/>
                      <a:pt x="33" y="65"/>
                      <a:pt x="37" y="65"/>
                    </a:cubicBezTo>
                    <a:cubicBezTo>
                      <a:pt x="42" y="65"/>
                      <a:pt x="44" y="62"/>
                      <a:pt x="45" y="60"/>
                    </a:cubicBezTo>
                    <a:lnTo>
                      <a:pt x="55" y="22"/>
                    </a:lnTo>
                    <a:lnTo>
                      <a:pt x="56" y="22"/>
                    </a:lnTo>
                    <a:lnTo>
                      <a:pt x="61" y="59"/>
                    </a:lnTo>
                    <a:cubicBezTo>
                      <a:pt x="62" y="63"/>
                      <a:pt x="63" y="65"/>
                      <a:pt x="68" y="65"/>
                    </a:cubicBezTo>
                    <a:cubicBezTo>
                      <a:pt x="72" y="65"/>
                      <a:pt x="74" y="63"/>
                      <a:pt x="74" y="59"/>
                    </a:cubicBezTo>
                    <a:cubicBezTo>
                      <a:pt x="74" y="58"/>
                      <a:pt x="74" y="58"/>
                      <a:pt x="74" y="57"/>
                    </a:cubicBezTo>
                    <a:lnTo>
                      <a:pt x="66" y="7"/>
                    </a:lnTo>
                    <a:cubicBezTo>
                      <a:pt x="65" y="4"/>
                      <a:pt x="62" y="0"/>
                      <a:pt x="57" y="0"/>
                    </a:cubicBezTo>
                    <a:cubicBezTo>
                      <a:pt x="53" y="0"/>
                      <a:pt x="49" y="3"/>
                      <a:pt x="48" y="7"/>
                    </a:cubicBezTo>
                    <a:lnTo>
                      <a:pt x="37" y="42"/>
                    </a:lnTo>
                    <a:lnTo>
                      <a:pt x="37" y="42"/>
                    </a:lnTo>
                    <a:lnTo>
                      <a:pt x="27" y="7"/>
                    </a:lnTo>
                    <a:cubicBezTo>
                      <a:pt x="26" y="3"/>
                      <a:pt x="22" y="0"/>
                      <a:pt x="18" y="0"/>
                    </a:cubicBezTo>
                    <a:cubicBezTo>
                      <a:pt x="13" y="0"/>
                      <a:pt x="9" y="4"/>
                      <a:pt x="9" y="7"/>
                    </a:cubicBezTo>
                    <a:lnTo>
                      <a:pt x="1" y="57"/>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17" name="Freeform 31"/>
              <p:cNvSpPr>
                <a:spLocks/>
              </p:cNvSpPr>
              <p:nvPr/>
            </p:nvSpPr>
            <p:spPr bwMode="auto">
              <a:xfrm>
                <a:off x="14625548" y="5841847"/>
                <a:ext cx="59208" cy="105887"/>
              </a:xfrm>
              <a:custGeom>
                <a:avLst/>
                <a:gdLst>
                  <a:gd name="T0" fmla="*/ 0 w 36"/>
                  <a:gd name="T1" fmla="*/ 57 h 64"/>
                  <a:gd name="T2" fmla="*/ 0 w 36"/>
                  <a:gd name="T3" fmla="*/ 57 h 64"/>
                  <a:gd name="T4" fmla="*/ 7 w 36"/>
                  <a:gd name="T5" fmla="*/ 64 h 64"/>
                  <a:gd name="T6" fmla="*/ 30 w 36"/>
                  <a:gd name="T7" fmla="*/ 64 h 64"/>
                  <a:gd name="T8" fmla="*/ 36 w 36"/>
                  <a:gd name="T9" fmla="*/ 57 h 64"/>
                  <a:gd name="T10" fmla="*/ 30 w 36"/>
                  <a:gd name="T11" fmla="*/ 51 h 64"/>
                  <a:gd name="T12" fmla="*/ 13 w 36"/>
                  <a:gd name="T13" fmla="*/ 51 h 64"/>
                  <a:gd name="T14" fmla="*/ 13 w 36"/>
                  <a:gd name="T15" fmla="*/ 38 h 64"/>
                  <a:gd name="T16" fmla="*/ 28 w 36"/>
                  <a:gd name="T17" fmla="*/ 38 h 64"/>
                  <a:gd name="T18" fmla="*/ 35 w 36"/>
                  <a:gd name="T19" fmla="*/ 31 h 64"/>
                  <a:gd name="T20" fmla="*/ 28 w 36"/>
                  <a:gd name="T21" fmla="*/ 25 h 64"/>
                  <a:gd name="T22" fmla="*/ 13 w 36"/>
                  <a:gd name="T23" fmla="*/ 25 h 64"/>
                  <a:gd name="T24" fmla="*/ 13 w 36"/>
                  <a:gd name="T25" fmla="*/ 12 h 64"/>
                  <a:gd name="T26" fmla="*/ 29 w 36"/>
                  <a:gd name="T27" fmla="*/ 12 h 64"/>
                  <a:gd name="T28" fmla="*/ 35 w 36"/>
                  <a:gd name="T29" fmla="*/ 6 h 64"/>
                  <a:gd name="T30" fmla="*/ 29 w 36"/>
                  <a:gd name="T31" fmla="*/ 0 h 64"/>
                  <a:gd name="T32" fmla="*/ 7 w 36"/>
                  <a:gd name="T33" fmla="*/ 0 h 64"/>
                  <a:gd name="T34" fmla="*/ 0 w 36"/>
                  <a:gd name="T35" fmla="*/ 7 h 64"/>
                  <a:gd name="T36" fmla="*/ 0 w 36"/>
                  <a:gd name="T37"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64">
                    <a:moveTo>
                      <a:pt x="0" y="57"/>
                    </a:moveTo>
                    <a:lnTo>
                      <a:pt x="0" y="57"/>
                    </a:lnTo>
                    <a:cubicBezTo>
                      <a:pt x="0" y="61"/>
                      <a:pt x="3" y="64"/>
                      <a:pt x="7" y="64"/>
                    </a:cubicBezTo>
                    <a:lnTo>
                      <a:pt x="30" y="64"/>
                    </a:lnTo>
                    <a:cubicBezTo>
                      <a:pt x="34" y="64"/>
                      <a:pt x="36" y="61"/>
                      <a:pt x="36" y="57"/>
                    </a:cubicBezTo>
                    <a:cubicBezTo>
                      <a:pt x="36" y="54"/>
                      <a:pt x="34" y="51"/>
                      <a:pt x="30" y="51"/>
                    </a:cubicBezTo>
                    <a:lnTo>
                      <a:pt x="13" y="51"/>
                    </a:lnTo>
                    <a:lnTo>
                      <a:pt x="13" y="38"/>
                    </a:lnTo>
                    <a:lnTo>
                      <a:pt x="28" y="38"/>
                    </a:lnTo>
                    <a:cubicBezTo>
                      <a:pt x="32" y="38"/>
                      <a:pt x="35" y="34"/>
                      <a:pt x="35" y="31"/>
                    </a:cubicBezTo>
                    <a:cubicBezTo>
                      <a:pt x="35" y="28"/>
                      <a:pt x="32" y="25"/>
                      <a:pt x="28" y="25"/>
                    </a:cubicBezTo>
                    <a:lnTo>
                      <a:pt x="13" y="25"/>
                    </a:lnTo>
                    <a:lnTo>
                      <a:pt x="13" y="12"/>
                    </a:lnTo>
                    <a:lnTo>
                      <a:pt x="29" y="12"/>
                    </a:lnTo>
                    <a:cubicBezTo>
                      <a:pt x="33" y="12"/>
                      <a:pt x="35" y="9"/>
                      <a:pt x="35" y="6"/>
                    </a:cubicBezTo>
                    <a:cubicBezTo>
                      <a:pt x="35" y="3"/>
                      <a:pt x="33" y="0"/>
                      <a:pt x="29" y="0"/>
                    </a:cubicBezTo>
                    <a:lnTo>
                      <a:pt x="7" y="0"/>
                    </a:lnTo>
                    <a:cubicBezTo>
                      <a:pt x="2" y="0"/>
                      <a:pt x="0" y="3"/>
                      <a:pt x="0" y="7"/>
                    </a:cubicBezTo>
                    <a:lnTo>
                      <a:pt x="0" y="57"/>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18" name="Freeform 32"/>
              <p:cNvSpPr>
                <a:spLocks/>
              </p:cNvSpPr>
              <p:nvPr/>
            </p:nvSpPr>
            <p:spPr bwMode="auto">
              <a:xfrm>
                <a:off x="14931836" y="5840616"/>
                <a:ext cx="129802" cy="107118"/>
              </a:xfrm>
              <a:custGeom>
                <a:avLst/>
                <a:gdLst>
                  <a:gd name="T0" fmla="*/ 11 w 80"/>
                  <a:gd name="T1" fmla="*/ 58 h 65"/>
                  <a:gd name="T2" fmla="*/ 11 w 80"/>
                  <a:gd name="T3" fmla="*/ 58 h 65"/>
                  <a:gd name="T4" fmla="*/ 20 w 80"/>
                  <a:gd name="T5" fmla="*/ 65 h 65"/>
                  <a:gd name="T6" fmla="*/ 29 w 80"/>
                  <a:gd name="T7" fmla="*/ 59 h 65"/>
                  <a:gd name="T8" fmla="*/ 40 w 80"/>
                  <a:gd name="T9" fmla="*/ 24 h 65"/>
                  <a:gd name="T10" fmla="*/ 40 w 80"/>
                  <a:gd name="T11" fmla="*/ 24 h 65"/>
                  <a:gd name="T12" fmla="*/ 50 w 80"/>
                  <a:gd name="T13" fmla="*/ 59 h 65"/>
                  <a:gd name="T14" fmla="*/ 59 w 80"/>
                  <a:gd name="T15" fmla="*/ 65 h 65"/>
                  <a:gd name="T16" fmla="*/ 68 w 80"/>
                  <a:gd name="T17" fmla="*/ 58 h 65"/>
                  <a:gd name="T18" fmla="*/ 80 w 80"/>
                  <a:gd name="T19" fmla="*/ 9 h 65"/>
                  <a:gd name="T20" fmla="*/ 80 w 80"/>
                  <a:gd name="T21" fmla="*/ 6 h 65"/>
                  <a:gd name="T22" fmla="*/ 73 w 80"/>
                  <a:gd name="T23" fmla="*/ 0 h 65"/>
                  <a:gd name="T24" fmla="*/ 66 w 80"/>
                  <a:gd name="T25" fmla="*/ 7 h 65"/>
                  <a:gd name="T26" fmla="*/ 59 w 80"/>
                  <a:gd name="T27" fmla="*/ 45 h 65"/>
                  <a:gd name="T28" fmla="*/ 58 w 80"/>
                  <a:gd name="T29" fmla="*/ 45 h 65"/>
                  <a:gd name="T30" fmla="*/ 47 w 80"/>
                  <a:gd name="T31" fmla="*/ 5 h 65"/>
                  <a:gd name="T32" fmla="*/ 40 w 80"/>
                  <a:gd name="T33" fmla="*/ 0 h 65"/>
                  <a:gd name="T34" fmla="*/ 33 w 80"/>
                  <a:gd name="T35" fmla="*/ 5 h 65"/>
                  <a:gd name="T36" fmla="*/ 21 w 80"/>
                  <a:gd name="T37" fmla="*/ 45 h 65"/>
                  <a:gd name="T38" fmla="*/ 21 w 80"/>
                  <a:gd name="T39" fmla="*/ 45 h 65"/>
                  <a:gd name="T40" fmla="*/ 13 w 80"/>
                  <a:gd name="T41" fmla="*/ 7 h 65"/>
                  <a:gd name="T42" fmla="*/ 6 w 80"/>
                  <a:gd name="T43" fmla="*/ 0 h 65"/>
                  <a:gd name="T44" fmla="*/ 0 w 80"/>
                  <a:gd name="T45" fmla="*/ 6 h 65"/>
                  <a:gd name="T46" fmla="*/ 0 w 80"/>
                  <a:gd name="T47" fmla="*/ 9 h 65"/>
                  <a:gd name="T48" fmla="*/ 11 w 80"/>
                  <a:gd name="T49" fmla="*/ 5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 h="65">
                    <a:moveTo>
                      <a:pt x="11" y="58"/>
                    </a:moveTo>
                    <a:lnTo>
                      <a:pt x="11" y="58"/>
                    </a:lnTo>
                    <a:cubicBezTo>
                      <a:pt x="12" y="62"/>
                      <a:pt x="15" y="65"/>
                      <a:pt x="20" y="65"/>
                    </a:cubicBezTo>
                    <a:cubicBezTo>
                      <a:pt x="25" y="65"/>
                      <a:pt x="28" y="62"/>
                      <a:pt x="29" y="59"/>
                    </a:cubicBezTo>
                    <a:lnTo>
                      <a:pt x="40" y="24"/>
                    </a:lnTo>
                    <a:lnTo>
                      <a:pt x="40" y="24"/>
                    </a:lnTo>
                    <a:lnTo>
                      <a:pt x="50" y="59"/>
                    </a:lnTo>
                    <a:cubicBezTo>
                      <a:pt x="51" y="62"/>
                      <a:pt x="55" y="65"/>
                      <a:pt x="59" y="65"/>
                    </a:cubicBezTo>
                    <a:cubicBezTo>
                      <a:pt x="64" y="65"/>
                      <a:pt x="67" y="62"/>
                      <a:pt x="68" y="58"/>
                    </a:cubicBezTo>
                    <a:lnTo>
                      <a:pt x="80" y="9"/>
                    </a:lnTo>
                    <a:cubicBezTo>
                      <a:pt x="80" y="8"/>
                      <a:pt x="80" y="7"/>
                      <a:pt x="80" y="6"/>
                    </a:cubicBezTo>
                    <a:cubicBezTo>
                      <a:pt x="80" y="3"/>
                      <a:pt x="77" y="0"/>
                      <a:pt x="73" y="0"/>
                    </a:cubicBezTo>
                    <a:cubicBezTo>
                      <a:pt x="69" y="0"/>
                      <a:pt x="67" y="3"/>
                      <a:pt x="66" y="7"/>
                    </a:cubicBezTo>
                    <a:lnTo>
                      <a:pt x="59" y="45"/>
                    </a:lnTo>
                    <a:lnTo>
                      <a:pt x="58" y="45"/>
                    </a:lnTo>
                    <a:lnTo>
                      <a:pt x="47" y="5"/>
                    </a:lnTo>
                    <a:cubicBezTo>
                      <a:pt x="46" y="2"/>
                      <a:pt x="43" y="0"/>
                      <a:pt x="40" y="0"/>
                    </a:cubicBezTo>
                    <a:cubicBezTo>
                      <a:pt x="36" y="0"/>
                      <a:pt x="34" y="2"/>
                      <a:pt x="33" y="5"/>
                    </a:cubicBezTo>
                    <a:lnTo>
                      <a:pt x="21" y="45"/>
                    </a:lnTo>
                    <a:lnTo>
                      <a:pt x="21" y="45"/>
                    </a:lnTo>
                    <a:lnTo>
                      <a:pt x="13" y="7"/>
                    </a:lnTo>
                    <a:cubicBezTo>
                      <a:pt x="12" y="3"/>
                      <a:pt x="10" y="0"/>
                      <a:pt x="6" y="0"/>
                    </a:cubicBezTo>
                    <a:cubicBezTo>
                      <a:pt x="2" y="0"/>
                      <a:pt x="0" y="3"/>
                      <a:pt x="0" y="6"/>
                    </a:cubicBezTo>
                    <a:cubicBezTo>
                      <a:pt x="0" y="7"/>
                      <a:pt x="0" y="8"/>
                      <a:pt x="0" y="9"/>
                    </a:cubicBezTo>
                    <a:lnTo>
                      <a:pt x="11" y="58"/>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19" name="Freeform 33"/>
              <p:cNvSpPr>
                <a:spLocks noEditPoints="1"/>
              </p:cNvSpPr>
              <p:nvPr/>
            </p:nvSpPr>
            <p:spPr bwMode="auto">
              <a:xfrm>
                <a:off x="15068470" y="5840616"/>
                <a:ext cx="100198" cy="108350"/>
              </a:xfrm>
              <a:custGeom>
                <a:avLst/>
                <a:gdLst>
                  <a:gd name="T0" fmla="*/ 31 w 62"/>
                  <a:gd name="T1" fmla="*/ 53 h 66"/>
                  <a:gd name="T2" fmla="*/ 31 w 62"/>
                  <a:gd name="T3" fmla="*/ 53 h 66"/>
                  <a:gd name="T4" fmla="*/ 14 w 62"/>
                  <a:gd name="T5" fmla="*/ 33 h 66"/>
                  <a:gd name="T6" fmla="*/ 31 w 62"/>
                  <a:gd name="T7" fmla="*/ 12 h 66"/>
                  <a:gd name="T8" fmla="*/ 48 w 62"/>
                  <a:gd name="T9" fmla="*/ 33 h 66"/>
                  <a:gd name="T10" fmla="*/ 31 w 62"/>
                  <a:gd name="T11" fmla="*/ 53 h 66"/>
                  <a:gd name="T12" fmla="*/ 31 w 62"/>
                  <a:gd name="T13" fmla="*/ 66 h 66"/>
                  <a:gd name="T14" fmla="*/ 31 w 62"/>
                  <a:gd name="T15" fmla="*/ 66 h 66"/>
                  <a:gd name="T16" fmla="*/ 62 w 62"/>
                  <a:gd name="T17" fmla="*/ 33 h 66"/>
                  <a:gd name="T18" fmla="*/ 31 w 62"/>
                  <a:gd name="T19" fmla="*/ 0 h 66"/>
                  <a:gd name="T20" fmla="*/ 0 w 62"/>
                  <a:gd name="T21" fmla="*/ 33 h 66"/>
                  <a:gd name="T22" fmla="*/ 31 w 62"/>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66">
                    <a:moveTo>
                      <a:pt x="31" y="53"/>
                    </a:moveTo>
                    <a:lnTo>
                      <a:pt x="31" y="53"/>
                    </a:lnTo>
                    <a:cubicBezTo>
                      <a:pt x="20" y="53"/>
                      <a:pt x="14" y="44"/>
                      <a:pt x="14" y="33"/>
                    </a:cubicBezTo>
                    <a:cubicBezTo>
                      <a:pt x="14" y="22"/>
                      <a:pt x="20" y="12"/>
                      <a:pt x="31" y="12"/>
                    </a:cubicBezTo>
                    <a:cubicBezTo>
                      <a:pt x="42" y="12"/>
                      <a:pt x="48" y="22"/>
                      <a:pt x="48" y="33"/>
                    </a:cubicBezTo>
                    <a:cubicBezTo>
                      <a:pt x="48" y="44"/>
                      <a:pt x="43" y="53"/>
                      <a:pt x="31" y="53"/>
                    </a:cubicBezTo>
                    <a:close/>
                    <a:moveTo>
                      <a:pt x="31" y="66"/>
                    </a:moveTo>
                    <a:lnTo>
                      <a:pt x="31" y="66"/>
                    </a:lnTo>
                    <a:cubicBezTo>
                      <a:pt x="50" y="66"/>
                      <a:pt x="62" y="51"/>
                      <a:pt x="62" y="33"/>
                    </a:cubicBezTo>
                    <a:cubicBezTo>
                      <a:pt x="62" y="14"/>
                      <a:pt x="49" y="0"/>
                      <a:pt x="31" y="0"/>
                    </a:cubicBezTo>
                    <a:cubicBezTo>
                      <a:pt x="13" y="0"/>
                      <a:pt x="0" y="14"/>
                      <a:pt x="0" y="33"/>
                    </a:cubicBezTo>
                    <a:cubicBezTo>
                      <a:pt x="0" y="51"/>
                      <a:pt x="13" y="66"/>
                      <a:pt x="31" y="66"/>
                    </a:cubicBez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20" name="Freeform 34"/>
              <p:cNvSpPr>
                <a:spLocks noEditPoints="1"/>
              </p:cNvSpPr>
              <p:nvPr/>
            </p:nvSpPr>
            <p:spPr bwMode="auto">
              <a:xfrm>
                <a:off x="15182332" y="5841847"/>
                <a:ext cx="75149" cy="105887"/>
              </a:xfrm>
              <a:custGeom>
                <a:avLst/>
                <a:gdLst>
                  <a:gd name="T0" fmla="*/ 0 w 46"/>
                  <a:gd name="T1" fmla="*/ 57 h 64"/>
                  <a:gd name="T2" fmla="*/ 0 w 46"/>
                  <a:gd name="T3" fmla="*/ 57 h 64"/>
                  <a:gd name="T4" fmla="*/ 7 w 46"/>
                  <a:gd name="T5" fmla="*/ 64 h 64"/>
                  <a:gd name="T6" fmla="*/ 14 w 46"/>
                  <a:gd name="T7" fmla="*/ 57 h 64"/>
                  <a:gd name="T8" fmla="*/ 14 w 46"/>
                  <a:gd name="T9" fmla="*/ 38 h 64"/>
                  <a:gd name="T10" fmla="*/ 14 w 46"/>
                  <a:gd name="T11" fmla="*/ 38 h 64"/>
                  <a:gd name="T12" fmla="*/ 34 w 46"/>
                  <a:gd name="T13" fmla="*/ 62 h 64"/>
                  <a:gd name="T14" fmla="*/ 39 w 46"/>
                  <a:gd name="T15" fmla="*/ 64 h 64"/>
                  <a:gd name="T16" fmla="*/ 46 w 46"/>
                  <a:gd name="T17" fmla="*/ 57 h 64"/>
                  <a:gd name="T18" fmla="*/ 44 w 46"/>
                  <a:gd name="T19" fmla="*/ 53 h 64"/>
                  <a:gd name="T20" fmla="*/ 29 w 46"/>
                  <a:gd name="T21" fmla="*/ 37 h 64"/>
                  <a:gd name="T22" fmla="*/ 45 w 46"/>
                  <a:gd name="T23" fmla="*/ 20 h 64"/>
                  <a:gd name="T24" fmla="*/ 23 w 46"/>
                  <a:gd name="T25" fmla="*/ 0 h 64"/>
                  <a:gd name="T26" fmla="*/ 7 w 46"/>
                  <a:gd name="T27" fmla="*/ 0 h 64"/>
                  <a:gd name="T28" fmla="*/ 0 w 46"/>
                  <a:gd name="T29" fmla="*/ 7 h 64"/>
                  <a:gd name="T30" fmla="*/ 0 w 46"/>
                  <a:gd name="T31" fmla="*/ 57 h 64"/>
                  <a:gd name="T32" fmla="*/ 14 w 46"/>
                  <a:gd name="T33" fmla="*/ 12 h 64"/>
                  <a:gd name="T34" fmla="*/ 14 w 46"/>
                  <a:gd name="T35" fmla="*/ 12 h 64"/>
                  <a:gd name="T36" fmla="*/ 23 w 46"/>
                  <a:gd name="T37" fmla="*/ 12 h 64"/>
                  <a:gd name="T38" fmla="*/ 31 w 46"/>
                  <a:gd name="T39" fmla="*/ 20 h 64"/>
                  <a:gd name="T40" fmla="*/ 23 w 46"/>
                  <a:gd name="T41" fmla="*/ 28 h 64"/>
                  <a:gd name="T42" fmla="*/ 14 w 46"/>
                  <a:gd name="T43" fmla="*/ 28 h 64"/>
                  <a:gd name="T44" fmla="*/ 14 w 46"/>
                  <a:gd name="T45"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 h="64">
                    <a:moveTo>
                      <a:pt x="0" y="57"/>
                    </a:moveTo>
                    <a:lnTo>
                      <a:pt x="0" y="57"/>
                    </a:lnTo>
                    <a:cubicBezTo>
                      <a:pt x="0" y="62"/>
                      <a:pt x="3" y="64"/>
                      <a:pt x="7" y="64"/>
                    </a:cubicBezTo>
                    <a:cubicBezTo>
                      <a:pt x="11" y="64"/>
                      <a:pt x="14" y="62"/>
                      <a:pt x="14" y="57"/>
                    </a:cubicBezTo>
                    <a:lnTo>
                      <a:pt x="14" y="38"/>
                    </a:lnTo>
                    <a:lnTo>
                      <a:pt x="14" y="38"/>
                    </a:lnTo>
                    <a:lnTo>
                      <a:pt x="34" y="62"/>
                    </a:lnTo>
                    <a:cubicBezTo>
                      <a:pt x="35" y="64"/>
                      <a:pt x="37" y="64"/>
                      <a:pt x="39" y="64"/>
                    </a:cubicBezTo>
                    <a:cubicBezTo>
                      <a:pt x="43" y="64"/>
                      <a:pt x="46" y="61"/>
                      <a:pt x="46" y="57"/>
                    </a:cubicBezTo>
                    <a:cubicBezTo>
                      <a:pt x="46" y="56"/>
                      <a:pt x="45" y="55"/>
                      <a:pt x="44" y="53"/>
                    </a:cubicBezTo>
                    <a:lnTo>
                      <a:pt x="29" y="37"/>
                    </a:lnTo>
                    <a:cubicBezTo>
                      <a:pt x="38" y="36"/>
                      <a:pt x="45" y="30"/>
                      <a:pt x="45" y="20"/>
                    </a:cubicBezTo>
                    <a:cubicBezTo>
                      <a:pt x="45" y="6"/>
                      <a:pt x="37" y="0"/>
                      <a:pt x="23" y="0"/>
                    </a:cubicBezTo>
                    <a:lnTo>
                      <a:pt x="7" y="0"/>
                    </a:lnTo>
                    <a:cubicBezTo>
                      <a:pt x="3" y="0"/>
                      <a:pt x="0" y="2"/>
                      <a:pt x="0" y="7"/>
                    </a:cubicBezTo>
                    <a:lnTo>
                      <a:pt x="0" y="57"/>
                    </a:lnTo>
                    <a:close/>
                    <a:moveTo>
                      <a:pt x="14" y="12"/>
                    </a:moveTo>
                    <a:lnTo>
                      <a:pt x="14" y="12"/>
                    </a:lnTo>
                    <a:lnTo>
                      <a:pt x="23" y="12"/>
                    </a:lnTo>
                    <a:cubicBezTo>
                      <a:pt x="28" y="12"/>
                      <a:pt x="31" y="15"/>
                      <a:pt x="31" y="20"/>
                    </a:cubicBezTo>
                    <a:cubicBezTo>
                      <a:pt x="31" y="25"/>
                      <a:pt x="28" y="28"/>
                      <a:pt x="23" y="28"/>
                    </a:cubicBezTo>
                    <a:lnTo>
                      <a:pt x="14" y="28"/>
                    </a:lnTo>
                    <a:lnTo>
                      <a:pt x="14" y="12"/>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21" name="Freeform 35"/>
              <p:cNvSpPr>
                <a:spLocks/>
              </p:cNvSpPr>
              <p:nvPr/>
            </p:nvSpPr>
            <p:spPr bwMode="auto">
              <a:xfrm>
                <a:off x="15270005" y="5840616"/>
                <a:ext cx="58070" cy="107118"/>
              </a:xfrm>
              <a:custGeom>
                <a:avLst/>
                <a:gdLst>
                  <a:gd name="T0" fmla="*/ 0 w 36"/>
                  <a:gd name="T1" fmla="*/ 57 h 65"/>
                  <a:gd name="T2" fmla="*/ 0 w 36"/>
                  <a:gd name="T3" fmla="*/ 57 h 65"/>
                  <a:gd name="T4" fmla="*/ 7 w 36"/>
                  <a:gd name="T5" fmla="*/ 65 h 65"/>
                  <a:gd name="T6" fmla="*/ 30 w 36"/>
                  <a:gd name="T7" fmla="*/ 65 h 65"/>
                  <a:gd name="T8" fmla="*/ 36 w 36"/>
                  <a:gd name="T9" fmla="*/ 59 h 65"/>
                  <a:gd name="T10" fmla="*/ 30 w 36"/>
                  <a:gd name="T11" fmla="*/ 52 h 65"/>
                  <a:gd name="T12" fmla="*/ 14 w 36"/>
                  <a:gd name="T13" fmla="*/ 52 h 65"/>
                  <a:gd name="T14" fmla="*/ 14 w 36"/>
                  <a:gd name="T15" fmla="*/ 7 h 65"/>
                  <a:gd name="T16" fmla="*/ 7 w 36"/>
                  <a:gd name="T17" fmla="*/ 0 h 65"/>
                  <a:gd name="T18" fmla="*/ 0 w 36"/>
                  <a:gd name="T19" fmla="*/ 7 h 65"/>
                  <a:gd name="T20" fmla="*/ 0 w 36"/>
                  <a:gd name="T2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65">
                    <a:moveTo>
                      <a:pt x="0" y="57"/>
                    </a:moveTo>
                    <a:lnTo>
                      <a:pt x="0" y="57"/>
                    </a:lnTo>
                    <a:cubicBezTo>
                      <a:pt x="0" y="62"/>
                      <a:pt x="3" y="65"/>
                      <a:pt x="7" y="65"/>
                    </a:cubicBezTo>
                    <a:lnTo>
                      <a:pt x="30" y="65"/>
                    </a:lnTo>
                    <a:cubicBezTo>
                      <a:pt x="34" y="65"/>
                      <a:pt x="36" y="62"/>
                      <a:pt x="36" y="59"/>
                    </a:cubicBezTo>
                    <a:cubicBezTo>
                      <a:pt x="36" y="56"/>
                      <a:pt x="34" y="52"/>
                      <a:pt x="30" y="52"/>
                    </a:cubicBezTo>
                    <a:lnTo>
                      <a:pt x="14" y="52"/>
                    </a:lnTo>
                    <a:lnTo>
                      <a:pt x="14" y="7"/>
                    </a:lnTo>
                    <a:cubicBezTo>
                      <a:pt x="14" y="3"/>
                      <a:pt x="11" y="0"/>
                      <a:pt x="7" y="0"/>
                    </a:cubicBezTo>
                    <a:cubicBezTo>
                      <a:pt x="3" y="0"/>
                      <a:pt x="0" y="3"/>
                      <a:pt x="0" y="7"/>
                    </a:cubicBezTo>
                    <a:lnTo>
                      <a:pt x="0" y="57"/>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22" name="Freeform 36"/>
              <p:cNvSpPr>
                <a:spLocks noEditPoints="1"/>
              </p:cNvSpPr>
              <p:nvPr/>
            </p:nvSpPr>
            <p:spPr bwMode="auto">
              <a:xfrm>
                <a:off x="15336045" y="5841847"/>
                <a:ext cx="87674" cy="105887"/>
              </a:xfrm>
              <a:custGeom>
                <a:avLst/>
                <a:gdLst>
                  <a:gd name="T0" fmla="*/ 0 w 54"/>
                  <a:gd name="T1" fmla="*/ 57 h 64"/>
                  <a:gd name="T2" fmla="*/ 0 w 54"/>
                  <a:gd name="T3" fmla="*/ 57 h 64"/>
                  <a:gd name="T4" fmla="*/ 8 w 54"/>
                  <a:gd name="T5" fmla="*/ 64 h 64"/>
                  <a:gd name="T6" fmla="*/ 23 w 54"/>
                  <a:gd name="T7" fmla="*/ 64 h 64"/>
                  <a:gd name="T8" fmla="*/ 54 w 54"/>
                  <a:gd name="T9" fmla="*/ 33 h 64"/>
                  <a:gd name="T10" fmla="*/ 22 w 54"/>
                  <a:gd name="T11" fmla="*/ 0 h 64"/>
                  <a:gd name="T12" fmla="*/ 7 w 54"/>
                  <a:gd name="T13" fmla="*/ 0 h 64"/>
                  <a:gd name="T14" fmla="*/ 0 w 54"/>
                  <a:gd name="T15" fmla="*/ 7 h 64"/>
                  <a:gd name="T16" fmla="*/ 0 w 54"/>
                  <a:gd name="T17" fmla="*/ 57 h 64"/>
                  <a:gd name="T18" fmla="*/ 14 w 54"/>
                  <a:gd name="T19" fmla="*/ 12 h 64"/>
                  <a:gd name="T20" fmla="*/ 14 w 54"/>
                  <a:gd name="T21" fmla="*/ 12 h 64"/>
                  <a:gd name="T22" fmla="*/ 22 w 54"/>
                  <a:gd name="T23" fmla="*/ 12 h 64"/>
                  <a:gd name="T24" fmla="*/ 40 w 54"/>
                  <a:gd name="T25" fmla="*/ 32 h 64"/>
                  <a:gd name="T26" fmla="*/ 23 w 54"/>
                  <a:gd name="T27" fmla="*/ 51 h 64"/>
                  <a:gd name="T28" fmla="*/ 14 w 54"/>
                  <a:gd name="T29" fmla="*/ 51 h 64"/>
                  <a:gd name="T30" fmla="*/ 14 w 54"/>
                  <a:gd name="T31"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64">
                    <a:moveTo>
                      <a:pt x="0" y="57"/>
                    </a:moveTo>
                    <a:lnTo>
                      <a:pt x="0" y="57"/>
                    </a:lnTo>
                    <a:cubicBezTo>
                      <a:pt x="0" y="62"/>
                      <a:pt x="5" y="64"/>
                      <a:pt x="8" y="64"/>
                    </a:cubicBezTo>
                    <a:lnTo>
                      <a:pt x="23" y="64"/>
                    </a:lnTo>
                    <a:cubicBezTo>
                      <a:pt x="42" y="64"/>
                      <a:pt x="54" y="51"/>
                      <a:pt x="54" y="33"/>
                    </a:cubicBezTo>
                    <a:cubicBezTo>
                      <a:pt x="54" y="13"/>
                      <a:pt x="42" y="0"/>
                      <a:pt x="22" y="0"/>
                    </a:cubicBezTo>
                    <a:lnTo>
                      <a:pt x="7" y="0"/>
                    </a:lnTo>
                    <a:cubicBezTo>
                      <a:pt x="3" y="0"/>
                      <a:pt x="0" y="2"/>
                      <a:pt x="0" y="7"/>
                    </a:cubicBezTo>
                    <a:lnTo>
                      <a:pt x="0" y="57"/>
                    </a:lnTo>
                    <a:close/>
                    <a:moveTo>
                      <a:pt x="14" y="12"/>
                    </a:moveTo>
                    <a:lnTo>
                      <a:pt x="14" y="12"/>
                    </a:lnTo>
                    <a:lnTo>
                      <a:pt x="22" y="12"/>
                    </a:lnTo>
                    <a:cubicBezTo>
                      <a:pt x="35" y="12"/>
                      <a:pt x="40" y="20"/>
                      <a:pt x="40" y="32"/>
                    </a:cubicBezTo>
                    <a:cubicBezTo>
                      <a:pt x="40" y="43"/>
                      <a:pt x="35" y="51"/>
                      <a:pt x="23" y="51"/>
                    </a:cubicBezTo>
                    <a:lnTo>
                      <a:pt x="14" y="51"/>
                    </a:lnTo>
                    <a:lnTo>
                      <a:pt x="14" y="12"/>
                    </a:lnTo>
                    <a:close/>
                  </a:path>
                </a:pathLst>
              </a:custGeom>
              <a:solidFill>
                <a:srgbClr val="E51C2A"/>
              </a:solidFill>
              <a:ln w="0">
                <a:noFill/>
                <a:prstDash val="solid"/>
                <a:round/>
                <a:headEnd/>
                <a:tailEnd/>
              </a:ln>
            </p:spPr>
            <p:txBody>
              <a:bodyPr/>
              <a:lstStyle/>
              <a:p>
                <a:pPr defTabSz="909446">
                  <a:defRPr/>
                </a:pPr>
                <a:endParaRPr lang="en-US" sz="1600" dirty="0">
                  <a:solidFill>
                    <a:prstClr val="black"/>
                  </a:solidFill>
                  <a:latin typeface="Arial"/>
                </a:endParaRPr>
              </a:p>
            </p:txBody>
          </p:sp>
          <p:sp>
            <p:nvSpPr>
              <p:cNvPr id="23" name="Freeform 37"/>
              <p:cNvSpPr>
                <a:spLocks/>
              </p:cNvSpPr>
              <p:nvPr/>
            </p:nvSpPr>
            <p:spPr bwMode="auto">
              <a:xfrm>
                <a:off x="14570894" y="5067393"/>
                <a:ext cx="707081" cy="710429"/>
              </a:xfrm>
              <a:custGeom>
                <a:avLst/>
                <a:gdLst>
                  <a:gd name="T0" fmla="*/ 218 w 436"/>
                  <a:gd name="T1" fmla="*/ 436 h 436"/>
                  <a:gd name="T2" fmla="*/ 218 w 436"/>
                  <a:gd name="T3" fmla="*/ 436 h 436"/>
                  <a:gd name="T4" fmla="*/ 297 w 436"/>
                  <a:gd name="T5" fmla="*/ 421 h 436"/>
                  <a:gd name="T6" fmla="*/ 436 w 436"/>
                  <a:gd name="T7" fmla="*/ 218 h 436"/>
                  <a:gd name="T8" fmla="*/ 218 w 436"/>
                  <a:gd name="T9" fmla="*/ 0 h 436"/>
                  <a:gd name="T10" fmla="*/ 0 w 436"/>
                  <a:gd name="T11" fmla="*/ 218 h 436"/>
                </a:gdLst>
                <a:ahLst/>
                <a:cxnLst>
                  <a:cxn ang="0">
                    <a:pos x="T0" y="T1"/>
                  </a:cxn>
                  <a:cxn ang="0">
                    <a:pos x="T2" y="T3"/>
                  </a:cxn>
                  <a:cxn ang="0">
                    <a:pos x="T4" y="T5"/>
                  </a:cxn>
                  <a:cxn ang="0">
                    <a:pos x="T6" y="T7"/>
                  </a:cxn>
                  <a:cxn ang="0">
                    <a:pos x="T8" y="T9"/>
                  </a:cxn>
                  <a:cxn ang="0">
                    <a:pos x="T10" y="T11"/>
                  </a:cxn>
                </a:cxnLst>
                <a:rect l="0" t="0" r="r" b="b"/>
                <a:pathLst>
                  <a:path w="436" h="436">
                    <a:moveTo>
                      <a:pt x="218" y="436"/>
                    </a:moveTo>
                    <a:lnTo>
                      <a:pt x="218" y="436"/>
                    </a:lnTo>
                    <a:cubicBezTo>
                      <a:pt x="246" y="436"/>
                      <a:pt x="272" y="430"/>
                      <a:pt x="297" y="421"/>
                    </a:cubicBezTo>
                    <a:cubicBezTo>
                      <a:pt x="378" y="389"/>
                      <a:pt x="436" y="310"/>
                      <a:pt x="436" y="218"/>
                    </a:cubicBezTo>
                    <a:cubicBezTo>
                      <a:pt x="436" y="97"/>
                      <a:pt x="338" y="0"/>
                      <a:pt x="218" y="0"/>
                    </a:cubicBezTo>
                    <a:cubicBezTo>
                      <a:pt x="98" y="0"/>
                      <a:pt x="0" y="97"/>
                      <a:pt x="0" y="218"/>
                    </a:cubicBezTo>
                  </a:path>
                </a:pathLst>
              </a:custGeom>
              <a:noFill/>
              <a:ln w="38100" cap="rnd">
                <a:solidFill>
                  <a:srgbClr val="E51C2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defTabSz="909446">
                  <a:defRPr/>
                </a:pPr>
                <a:endParaRPr lang="en-US" sz="1600" dirty="0">
                  <a:solidFill>
                    <a:prstClr val="black"/>
                  </a:solidFill>
                  <a:latin typeface="Arial"/>
                </a:endParaRPr>
              </a:p>
            </p:txBody>
          </p:sp>
          <p:sp>
            <p:nvSpPr>
              <p:cNvPr id="24" name="Freeform 38"/>
              <p:cNvSpPr>
                <a:spLocks/>
              </p:cNvSpPr>
              <p:nvPr/>
            </p:nvSpPr>
            <p:spPr bwMode="auto">
              <a:xfrm>
                <a:off x="14800895" y="5531573"/>
                <a:ext cx="771982" cy="714123"/>
              </a:xfrm>
              <a:custGeom>
                <a:avLst/>
                <a:gdLst>
                  <a:gd name="T0" fmla="*/ 40 w 477"/>
                  <a:gd name="T1" fmla="*/ 80 h 438"/>
                  <a:gd name="T2" fmla="*/ 40 w 477"/>
                  <a:gd name="T3" fmla="*/ 80 h 438"/>
                  <a:gd name="T4" fmla="*/ 13 w 477"/>
                  <a:gd name="T5" fmla="*/ 156 h 438"/>
                  <a:gd name="T6" fmla="*/ 120 w 477"/>
                  <a:gd name="T7" fmla="*/ 378 h 438"/>
                  <a:gd name="T8" fmla="*/ 417 w 477"/>
                  <a:gd name="T9" fmla="*/ 298 h 438"/>
                  <a:gd name="T10" fmla="*/ 337 w 477"/>
                  <a:gd name="T11" fmla="*/ 0 h 438"/>
                </a:gdLst>
                <a:ahLst/>
                <a:cxnLst>
                  <a:cxn ang="0">
                    <a:pos x="T0" y="T1"/>
                  </a:cxn>
                  <a:cxn ang="0">
                    <a:pos x="T2" y="T3"/>
                  </a:cxn>
                  <a:cxn ang="0">
                    <a:pos x="T4" y="T5"/>
                  </a:cxn>
                  <a:cxn ang="0">
                    <a:pos x="T6" y="T7"/>
                  </a:cxn>
                  <a:cxn ang="0">
                    <a:pos x="T8" y="T9"/>
                  </a:cxn>
                  <a:cxn ang="0">
                    <a:pos x="T10" y="T11"/>
                  </a:cxn>
                </a:cxnLst>
                <a:rect l="0" t="0" r="r" b="b"/>
                <a:pathLst>
                  <a:path w="477" h="438">
                    <a:moveTo>
                      <a:pt x="40" y="80"/>
                    </a:moveTo>
                    <a:lnTo>
                      <a:pt x="40" y="80"/>
                    </a:lnTo>
                    <a:cubicBezTo>
                      <a:pt x="26" y="104"/>
                      <a:pt x="17" y="130"/>
                      <a:pt x="13" y="156"/>
                    </a:cubicBezTo>
                    <a:cubicBezTo>
                      <a:pt x="0" y="242"/>
                      <a:pt x="40" y="331"/>
                      <a:pt x="120" y="378"/>
                    </a:cubicBezTo>
                    <a:cubicBezTo>
                      <a:pt x="224" y="438"/>
                      <a:pt x="357" y="402"/>
                      <a:pt x="417" y="298"/>
                    </a:cubicBezTo>
                    <a:cubicBezTo>
                      <a:pt x="477" y="194"/>
                      <a:pt x="442" y="60"/>
                      <a:pt x="337" y="0"/>
                    </a:cubicBezTo>
                  </a:path>
                </a:pathLst>
              </a:custGeom>
              <a:noFill/>
              <a:ln w="38100" cap="rnd">
                <a:solidFill>
                  <a:srgbClr val="E51C2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defTabSz="909446">
                  <a:defRPr/>
                </a:pPr>
                <a:endParaRPr lang="en-US" sz="1600" dirty="0">
                  <a:solidFill>
                    <a:prstClr val="black"/>
                  </a:solidFill>
                  <a:latin typeface="Arial"/>
                </a:endParaRPr>
              </a:p>
            </p:txBody>
          </p:sp>
          <p:sp>
            <p:nvSpPr>
              <p:cNvPr id="25" name="Freeform 39"/>
              <p:cNvSpPr>
                <a:spLocks/>
              </p:cNvSpPr>
              <p:nvPr/>
            </p:nvSpPr>
            <p:spPr bwMode="auto">
              <a:xfrm>
                <a:off x="14273716" y="5456467"/>
                <a:ext cx="710497" cy="789229"/>
              </a:xfrm>
              <a:custGeom>
                <a:avLst/>
                <a:gdLst>
                  <a:gd name="T0" fmla="*/ 438 w 438"/>
                  <a:gd name="T1" fmla="*/ 126 h 484"/>
                  <a:gd name="T2" fmla="*/ 438 w 438"/>
                  <a:gd name="T3" fmla="*/ 126 h 484"/>
                  <a:gd name="T4" fmla="*/ 386 w 438"/>
                  <a:gd name="T5" fmla="*/ 65 h 484"/>
                  <a:gd name="T6" fmla="*/ 140 w 438"/>
                  <a:gd name="T7" fmla="*/ 46 h 484"/>
                  <a:gd name="T8" fmla="*/ 61 w 438"/>
                  <a:gd name="T9" fmla="*/ 344 h 484"/>
                  <a:gd name="T10" fmla="*/ 358 w 438"/>
                  <a:gd name="T11" fmla="*/ 424 h 484"/>
                </a:gdLst>
                <a:ahLst/>
                <a:cxnLst>
                  <a:cxn ang="0">
                    <a:pos x="T0" y="T1"/>
                  </a:cxn>
                  <a:cxn ang="0">
                    <a:pos x="T2" y="T3"/>
                  </a:cxn>
                  <a:cxn ang="0">
                    <a:pos x="T4" y="T5"/>
                  </a:cxn>
                  <a:cxn ang="0">
                    <a:pos x="T6" y="T7"/>
                  </a:cxn>
                  <a:cxn ang="0">
                    <a:pos x="T8" y="T9"/>
                  </a:cxn>
                  <a:cxn ang="0">
                    <a:pos x="T10" y="T11"/>
                  </a:cxn>
                </a:cxnLst>
                <a:rect l="0" t="0" r="r" b="b"/>
                <a:pathLst>
                  <a:path w="438" h="484">
                    <a:moveTo>
                      <a:pt x="438" y="126"/>
                    </a:moveTo>
                    <a:lnTo>
                      <a:pt x="438" y="126"/>
                    </a:lnTo>
                    <a:cubicBezTo>
                      <a:pt x="424" y="102"/>
                      <a:pt x="406" y="82"/>
                      <a:pt x="386" y="65"/>
                    </a:cubicBezTo>
                    <a:cubicBezTo>
                      <a:pt x="318" y="10"/>
                      <a:pt x="221" y="0"/>
                      <a:pt x="140" y="46"/>
                    </a:cubicBezTo>
                    <a:cubicBezTo>
                      <a:pt x="36" y="106"/>
                      <a:pt x="0" y="240"/>
                      <a:pt x="61" y="344"/>
                    </a:cubicBezTo>
                    <a:cubicBezTo>
                      <a:pt x="121" y="448"/>
                      <a:pt x="254" y="484"/>
                      <a:pt x="358" y="424"/>
                    </a:cubicBezTo>
                  </a:path>
                </a:pathLst>
              </a:custGeom>
              <a:noFill/>
              <a:ln w="38100" cap="rnd">
                <a:solidFill>
                  <a:srgbClr val="E51C2A"/>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defTabSz="909446">
                  <a:defRPr/>
                </a:pPr>
                <a:endParaRPr lang="en-US" sz="1600" dirty="0">
                  <a:solidFill>
                    <a:prstClr val="black"/>
                  </a:solidFill>
                  <a:latin typeface="Arial"/>
                </a:endParaRPr>
              </a:p>
            </p:txBody>
          </p:sp>
        </p:grpSp>
      </p:grpSp>
    </p:spTree>
    <p:extLst>
      <p:ext uri="{BB962C8B-B14F-4D97-AF65-F5344CB8AC3E}">
        <p14:creationId xmlns:p14="http://schemas.microsoft.com/office/powerpoint/2010/main" val="121373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8764</TotalTime>
  <Words>5132</Words>
  <Application>Microsoft Office PowerPoint</Application>
  <PresentationFormat>On-screen Show (4:3)</PresentationFormat>
  <Paragraphs>518</Paragraphs>
  <Slides>43</Slides>
  <Notes>40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Sidecar Creative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Jenny Williams</dc:creator>
  <cp:lastModifiedBy>N</cp:lastModifiedBy>
  <cp:revision>320</cp:revision>
  <dcterms:created xsi:type="dcterms:W3CDTF">2013-02-14T20:46:49Z</dcterms:created>
  <dcterms:modified xsi:type="dcterms:W3CDTF">2013-09-06T22:04:36Z</dcterms:modified>
</cp:coreProperties>
</file>